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5"/>
    <p:sldMasterId id="2147483944" r:id="rId6"/>
    <p:sldMasterId id="2147483968" r:id="rId7"/>
  </p:sldMasterIdLst>
  <p:notesMasterIdLst>
    <p:notesMasterId r:id="rId45"/>
  </p:notesMasterIdLst>
  <p:handoutMasterIdLst>
    <p:handoutMasterId r:id="rId46"/>
  </p:handoutMasterIdLst>
  <p:sldIdLst>
    <p:sldId id="496" r:id="rId8"/>
    <p:sldId id="528" r:id="rId9"/>
    <p:sldId id="502" r:id="rId10"/>
    <p:sldId id="536" r:id="rId11"/>
    <p:sldId id="539" r:id="rId12"/>
    <p:sldId id="592" r:id="rId13"/>
    <p:sldId id="596" r:id="rId14"/>
    <p:sldId id="529" r:id="rId15"/>
    <p:sldId id="593" r:id="rId16"/>
    <p:sldId id="594" r:id="rId17"/>
    <p:sldId id="602" r:id="rId18"/>
    <p:sldId id="595" r:id="rId19"/>
    <p:sldId id="587" r:id="rId20"/>
    <p:sldId id="597" r:id="rId21"/>
    <p:sldId id="598" r:id="rId22"/>
    <p:sldId id="599" r:id="rId23"/>
    <p:sldId id="601" r:id="rId24"/>
    <p:sldId id="605" r:id="rId25"/>
    <p:sldId id="603" r:id="rId26"/>
    <p:sldId id="604" r:id="rId27"/>
    <p:sldId id="606" r:id="rId28"/>
    <p:sldId id="524" r:id="rId29"/>
    <p:sldId id="525" r:id="rId30"/>
    <p:sldId id="505" r:id="rId31"/>
    <p:sldId id="526" r:id="rId32"/>
    <p:sldId id="527" r:id="rId33"/>
    <p:sldId id="508" r:id="rId34"/>
    <p:sldId id="530" r:id="rId35"/>
    <p:sldId id="531" r:id="rId36"/>
    <p:sldId id="532" r:id="rId37"/>
    <p:sldId id="533" r:id="rId38"/>
    <p:sldId id="534" r:id="rId39"/>
    <p:sldId id="535" r:id="rId40"/>
    <p:sldId id="537" r:id="rId41"/>
    <p:sldId id="540" r:id="rId42"/>
    <p:sldId id="541" r:id="rId43"/>
    <p:sldId id="542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2832" userDrawn="1">
          <p15:clr>
            <a:srgbClr val="A4A3A4"/>
          </p15:clr>
        </p15:guide>
        <p15:guide id="7" pos="5432">
          <p15:clr>
            <a:srgbClr val="A4A3A4"/>
          </p15:clr>
        </p15:guide>
        <p15:guide id="8" orient="horz" pos="1620">
          <p15:clr>
            <a:srgbClr val="A4A3A4"/>
          </p15:clr>
        </p15:guide>
        <p15:guide id="9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B64"/>
    <a:srgbClr val="F72175"/>
    <a:srgbClr val="66FFFF"/>
    <a:srgbClr val="9745D8"/>
    <a:srgbClr val="008CFF"/>
    <a:srgbClr val="38A5FF"/>
    <a:srgbClr val="2DA0FF"/>
    <a:srgbClr val="328EFF"/>
    <a:srgbClr val="2F7CDD"/>
    <a:srgbClr val="D5D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0" autoAdjust="0"/>
    <p:restoredTop sz="99829" autoAdjust="0"/>
  </p:normalViewPr>
  <p:slideViewPr>
    <p:cSldViewPr snapToGrid="0">
      <p:cViewPr varScale="1">
        <p:scale>
          <a:sx n="151" d="100"/>
          <a:sy n="151" d="100"/>
        </p:scale>
        <p:origin x="210" y="138"/>
      </p:cViewPr>
      <p:guideLst>
        <p:guide pos="2832"/>
        <p:guide pos="5432"/>
        <p:guide orient="horz" pos="1620"/>
        <p:guide pos="2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138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08490309882355"/>
          <c:y val="0.23299317586535617"/>
          <c:w val="0.64998935274600111"/>
          <c:h val="0.77559705130667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Category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C81-4382-9BAD-1072B8FB7144}"/>
              </c:ext>
            </c:extLst>
          </c:dPt>
          <c:dPt>
            <c:idx val="1"/>
            <c:bubble3D val="0"/>
            <c:explosion val="5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DC81-4382-9BAD-1072B8FB7144}"/>
              </c:ext>
            </c:extLst>
          </c:dPt>
          <c:dPt>
            <c:idx val="2"/>
            <c:bubble3D val="0"/>
            <c:explosion val="8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5-DC81-4382-9BAD-1072B8FB7144}"/>
              </c:ext>
            </c:extLst>
          </c:dPt>
          <c:dPt>
            <c:idx val="3"/>
            <c:bubble3D val="0"/>
            <c:explosion val="34"/>
            <c:extLst>
              <c:ext xmlns:c16="http://schemas.microsoft.com/office/drawing/2014/chart" uri="{C3380CC4-5D6E-409C-BE32-E72D297353CC}">
                <c16:uniqueId val="{00000007-DC81-4382-9BAD-1072B8FB71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400"/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1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81-4382-9BAD-1072B8FB7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he-IL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595648370040704E-3"/>
          <c:y val="0.29562464778199299"/>
          <c:w val="0.974253394956065"/>
          <c:h val="0.56642397485748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  <c:pt idx="3">
                  <c:v>FY18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85-4DD5-8689-47E45AE91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  <c:pt idx="3">
                  <c:v>FY18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85-4DD5-8689-47E45AE913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  <c:pt idx="3">
                  <c:v>FY18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85-4DD5-8689-47E45AE91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72134592"/>
        <c:axId val="-1414190992"/>
      </c:barChart>
      <c:catAx>
        <c:axId val="-147213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1414190992"/>
        <c:crosses val="autoZero"/>
        <c:auto val="1"/>
        <c:lblAlgn val="ctr"/>
        <c:lblOffset val="100"/>
        <c:noMultiLvlLbl val="0"/>
      </c:catAx>
      <c:valAx>
        <c:axId val="-1414190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7213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56342310472060497"/>
          <c:y val="0.140296505250736"/>
          <c:w val="0.38222906919243799"/>
          <c:h val="0.156915929353113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he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796755771385199E-3"/>
          <c:y val="0.23507587065615501"/>
          <c:w val="0.99892032442286105"/>
          <c:h val="0.622682832182267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5E-47A3-83B3-C2C21088F0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5E-47A3-83B3-C2C21088F0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FY15</c:v>
                </c:pt>
                <c:pt idx="1">
                  <c:v>FY16</c:v>
                </c:pt>
                <c:pt idx="2">
                  <c:v>FY17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5E-47A3-83B3-C2C21088F0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7"/>
        <c:axId val="1295438368"/>
        <c:axId val="1295440928"/>
      </c:barChart>
      <c:catAx>
        <c:axId val="129543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295440928"/>
        <c:crosses val="autoZero"/>
        <c:auto val="1"/>
        <c:lblAlgn val="ctr"/>
        <c:lblOffset val="100"/>
        <c:noMultiLvlLbl val="0"/>
      </c:catAx>
      <c:valAx>
        <c:axId val="1295440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543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4.6544347050958251E-2"/>
          <c:y val="5.0694774785421989E-2"/>
          <c:w val="0.89961504164449402"/>
          <c:h val="0.1046833488214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</a:defRPr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07127" y="158496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65929" y="146304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6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691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783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73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8" name="Shape 11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  <a:defRPr sz="2000"/>
            </a:pPr>
            <a:r>
              <a:rPr dirty="0"/>
              <a:t>Number of customers by category</a:t>
            </a:r>
          </a:p>
          <a:p>
            <a:pPr>
              <a:lnSpc>
                <a:spcPct val="117999"/>
              </a:lnSpc>
              <a:defRPr sz="2000"/>
            </a:pPr>
            <a:endParaRPr dirty="0"/>
          </a:p>
          <a:p>
            <a:pPr>
              <a:lnSpc>
                <a:spcPct val="117999"/>
              </a:lnSpc>
              <a:defRPr sz="2000"/>
            </a:pPr>
            <a:r>
              <a:rPr dirty="0"/>
              <a:t>Source: slide 4 of http://files.shareholder.com/downloads/CA/3717123688x0x932237/3070DE1B-7144-45CB-8E1D-01628DC70097/March_2017_Corporate_Presentation_Draft.pdf </a:t>
            </a:r>
          </a:p>
        </p:txBody>
      </p:sp>
    </p:spTree>
    <p:extLst>
      <p:ext uri="{BB962C8B-B14F-4D97-AF65-F5344CB8AC3E}">
        <p14:creationId xmlns:p14="http://schemas.microsoft.com/office/powerpoint/2010/main" val="2240800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832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67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812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0" name="Shape 1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17999"/>
              </a:lnSpc>
              <a:defRPr sz="1500" baseline="28800"/>
            </a:pPr>
            <a:r>
              <a:rPr dirty="0"/>
              <a:t>Industry analyst rankings</a:t>
            </a:r>
          </a:p>
          <a:p>
            <a:pPr>
              <a:lnSpc>
                <a:spcPct val="117999"/>
              </a:lnSpc>
              <a:defRPr sz="1500" baseline="28800"/>
            </a:pPr>
            <a:endParaRPr dirty="0"/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6</a:t>
            </a:r>
            <a:r>
              <a:rPr baseline="0" dirty="0"/>
              <a:t>Forrester Research Inc., The Forrester Wave™: API Management Solutions, Q4 2016, November 14, 2016.</a:t>
            </a:r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7</a:t>
            </a:r>
            <a:r>
              <a:rPr baseline="0" dirty="0"/>
              <a:t>Forrester Research Inc., The Forrester Wave</a:t>
            </a:r>
            <a:r>
              <a:rPr dirty="0"/>
              <a:t>™</a:t>
            </a:r>
            <a:r>
              <a:rPr baseline="0" dirty="0"/>
              <a:t>: Application Performance Management, Q3 2016.</a:t>
            </a:r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8</a:t>
            </a:r>
            <a:r>
              <a:rPr baseline="0" dirty="0"/>
              <a:t>“IDC MarketScape: Worldwide Enterprise IT PPM 2016 Vendor Assessment — Enabling Business Execution and Optimization,” February 2016, IDC #US40473615</a:t>
            </a:r>
          </a:p>
          <a:p>
            <a:pPr defTabSz="914400">
              <a:lnSpc>
                <a:spcPct val="100000"/>
              </a:lnSpc>
              <a:defRPr sz="1500" baseline="28800"/>
            </a:pPr>
            <a:r>
              <a:rPr dirty="0"/>
              <a:t>9</a:t>
            </a:r>
            <a:r>
              <a:rPr baseline="0" dirty="0"/>
              <a:t>Ovum Decision Matrix: </a:t>
            </a:r>
            <a:r>
              <a:rPr i="1" baseline="0" dirty="0"/>
              <a:t>Ovum Decision Matrix: Selecting an API Management Solution 2016-2017</a:t>
            </a:r>
          </a:p>
          <a:p>
            <a:pPr defTabSz="914400">
              <a:lnSpc>
                <a:spcPct val="100000"/>
              </a:lnSpc>
              <a:defRPr sz="1500" baseline="28800"/>
            </a:pPr>
            <a:r>
              <a:rPr dirty="0"/>
              <a:t>10 </a:t>
            </a:r>
            <a:r>
              <a:rPr baseline="0" dirty="0"/>
              <a:t>Ovum Decision Matrix: Selecting a Privileged Identity Management Solution, 2015–2016 </a:t>
            </a:r>
          </a:p>
          <a:p>
            <a:pPr defTabSz="914400">
              <a:lnSpc>
                <a:spcPct val="100000"/>
              </a:lnSpc>
              <a:defRPr sz="1500" baseline="28800"/>
            </a:pPr>
            <a:r>
              <a:rPr dirty="0"/>
              <a:t>11</a:t>
            </a:r>
            <a:r>
              <a:rPr baseline="0" dirty="0"/>
              <a:t>KuppingerCole Leadership Compass: Privilege Management, December 2015. </a:t>
            </a:r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12</a:t>
            </a:r>
            <a:r>
              <a:rPr baseline="0" dirty="0"/>
              <a:t>KuppingerCole Leadership Compass: Access Management and Federation, March 2016. </a:t>
            </a:r>
            <a:endParaRPr dirty="0">
              <a:latin typeface="CA Sans"/>
              <a:ea typeface="CA Sans"/>
              <a:cs typeface="CA Sans"/>
              <a:sym typeface="CA Sans"/>
            </a:endParaRPr>
          </a:p>
          <a:p>
            <a:pPr>
              <a:lnSpc>
                <a:spcPct val="117999"/>
              </a:lnSpc>
              <a:defRPr sz="1500" baseline="28800"/>
            </a:pPr>
            <a:r>
              <a:rPr dirty="0"/>
              <a:t>13</a:t>
            </a:r>
            <a:r>
              <a:rPr i="1" baseline="0" dirty="0"/>
              <a:t>KuppingerCole Leadership Compass Adaptive Authentication, February 2017</a:t>
            </a:r>
            <a:endParaRPr i="1" dirty="0"/>
          </a:p>
          <a:p>
            <a:pPr defTabSz="914400">
              <a:lnSpc>
                <a:spcPct val="100000"/>
              </a:lnSpc>
              <a:defRPr sz="1500" baseline="28266"/>
            </a:pPr>
            <a:r>
              <a:rPr dirty="0"/>
              <a:t>14</a:t>
            </a:r>
            <a:r>
              <a:rPr baseline="0" dirty="0">
                <a:latin typeface="CA Sans"/>
                <a:ea typeface="CA Sans"/>
                <a:cs typeface="CA Sans"/>
                <a:sym typeface="CA Sans"/>
              </a:rPr>
              <a:t>Market Share position as ranked by independent CA research.</a:t>
            </a:r>
          </a:p>
        </p:txBody>
      </p:sp>
    </p:spTree>
    <p:extLst>
      <p:ext uri="{BB962C8B-B14F-4D97-AF65-F5344CB8AC3E}">
        <p14:creationId xmlns:p14="http://schemas.microsoft.com/office/powerpoint/2010/main" val="76427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67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367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0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6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7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1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9DE2F3-550C-A348-8C3E-55B70CAC53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71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DE2F3-550C-A348-8C3E-55B70CAC53AF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60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9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7211"/>
            <a:ext cx="8229600" cy="48013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41027" y="901013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41027" y="1385770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41027" y="1915316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1027" y="2443859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41027" y="2963881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027" y="3495684"/>
            <a:ext cx="8230215" cy="411480"/>
          </a:xfrm>
          <a:prstGeom prst="rect">
            <a:avLst/>
          </a:prstGeom>
          <a:solidFill>
            <a:schemeClr val="tx1">
              <a:lumMod val="50000"/>
              <a:alpha val="37000"/>
            </a:schemeClr>
          </a:solidFill>
        </p:spPr>
        <p:txBody>
          <a:bodyPr lIns="640080" tIns="91440" bIns="137160" anchor="ctr"/>
          <a:lstStyle>
            <a:lvl1pPr marL="0" indent="0" algn="l">
              <a:lnSpc>
                <a:spcPts val="2880"/>
              </a:lnSpc>
              <a:buNone/>
              <a:defRPr sz="1600" b="0" cap="all">
                <a:solidFill>
                  <a:schemeClr val="bg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A4F348-31D1-4A87-9898-F7198983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E23C-AA3D-41F2-9F58-4C2C5716F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9509" y="1149489"/>
            <a:ext cx="8224982" cy="3385337"/>
          </a:xfrm>
          <a:prstGeom prst="rect">
            <a:avLst/>
          </a:prstGeom>
        </p:spPr>
        <p:txBody>
          <a:bodyPr lIns="0"/>
          <a:lstStyle>
            <a:lvl1pPr marL="342900" marR="0" indent="-342900" algn="l" defTabSz="457200" rtl="0" eaLnBrk="1" fontAlgn="auto" latinLnBrk="0" hangingPunct="1">
              <a:lnSpc>
                <a:spcPts val="288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2400" b="0">
                <a:solidFill>
                  <a:schemeClr val="bg1"/>
                </a:solidFill>
              </a:defRPr>
            </a:lvl1pPr>
            <a:lvl2pPr marL="679450" marR="0" indent="-28575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2000" b="0">
                <a:solidFill>
                  <a:schemeClr val="bg1"/>
                </a:solidFill>
              </a:defRPr>
            </a:lvl2pPr>
            <a:lvl3pPr marL="9779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800" b="0">
                <a:solidFill>
                  <a:schemeClr val="bg1"/>
                </a:solidFill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/>
              <a:buChar char="–"/>
              <a:tabLst/>
              <a:defRPr sz="1600" b="0">
                <a:solidFill>
                  <a:schemeClr val="bg1"/>
                </a:solidFill>
              </a:defRPr>
            </a:lvl4pPr>
            <a:lvl5pPr marL="16002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49299"/>
          </a:xfrm>
        </p:spPr>
        <p:txBody>
          <a:bodyPr vert="horz" lIns="0" tIns="0" rIns="0" bIns="0" rtlCol="0" anchor="t">
            <a:spAutoFit/>
          </a:bodyPr>
          <a:lstStyle>
            <a:lvl1pPr>
              <a:defRPr lang="en-US" sz="1800" dirty="0"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B5FD3-05EF-4135-9FF6-DCCD4882E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62740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5894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D2E5C-2A59-4265-A525-2D85ED9E9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60057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30771" y="114948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D32688-1E41-47D1-BB8B-50A661D3C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0399"/>
            <a:ext cx="4114800" cy="1089529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79270" y="2104083"/>
            <a:ext cx="4084961" cy="535531"/>
          </a:xfrm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0399"/>
            <a:ext cx="4038600" cy="3385337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 b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8EE4F-CE19-4779-9C94-1617AA25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8526E-FCAC-437D-B59E-951BE0386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1475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723151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FD4C5-0036-443C-BB58-69600B38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13612"/>
            <a:ext cx="8229600" cy="487313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218184"/>
            <a:ext cx="8224521" cy="253916"/>
          </a:xfrm>
        </p:spPr>
        <p:txBody>
          <a:bodyPr vert="horz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66616-70A2-4DCC-BA29-997525416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15846"/>
            <a:ext cx="9144000" cy="1814052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9638" y="339213"/>
            <a:ext cx="7976439" cy="1081373"/>
          </a:xfrm>
          <a:noFill/>
        </p:spPr>
        <p:txBody>
          <a:bodyPr vert="horz" lIns="91440" tIns="91440" rIns="91440" bIns="182880" rtlCol="0" anchor="t" anchorCtr="0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406877"/>
            <a:ext cx="8259096" cy="855407"/>
          </a:xfrm>
        </p:spPr>
        <p:txBody>
          <a:bodyPr lIns="9144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D76778-CE62-42ED-80A7-5C5A49DA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2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49D75-D359-411E-95D8-DAED3BDA3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alphaModFix amt="30000"/>
          </a:blip>
          <a:stretch>
            <a:fillRect/>
          </a:stretch>
        </p:blipFill>
        <p:spPr>
          <a:xfrm>
            <a:off x="5645682" y="1971562"/>
            <a:ext cx="4967228" cy="3311485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A31DF8F-F78D-4B8F-87BC-77A03DB73F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96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052916" y="0"/>
            <a:ext cx="6091084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6513" y="471948"/>
            <a:ext cx="2514171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74076" y="2278103"/>
            <a:ext cx="2531356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810A90-B4AE-4866-9BD9-F1A54D0BC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0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1150" y="471948"/>
            <a:ext cx="3079975" cy="1460091"/>
          </a:xfr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- Title Case, Calibri 32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8713" y="2512355"/>
            <a:ext cx="2935100" cy="1946788"/>
          </a:xfrm>
        </p:spPr>
        <p:txBody>
          <a:bodyPr lIns="9144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  <a:lvl2pPr marL="393700" indent="0">
              <a:buNone/>
              <a:defRPr/>
            </a:lvl2pPr>
            <a:lvl3pPr marL="749300" indent="0">
              <a:buNone/>
              <a:defRPr/>
            </a:lvl3pPr>
            <a:lvl4pPr marL="10922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39BF10-18B6-4466-86EF-70F75124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6B930-1C0C-4C5A-BA5B-C70886768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3971860" y="1336326"/>
            <a:ext cx="0" cy="247084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47000">
                  <a:sysClr val="window" lastClr="FFFFFF">
                    <a:lumMod val="85000"/>
                  </a:sysClr>
                </a:gs>
              </a:gsLst>
              <a:lin ang="16200000" scaled="0"/>
              <a:tileRect/>
            </a:gradFill>
            <a:prstDash val="solid"/>
          </a:ln>
          <a:effectLst/>
        </p:spPr>
      </p:cxnSp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8EE834AD-71F6-4B92-B0AB-A331A985D5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2095499" y="2065020"/>
            <a:ext cx="1238152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2E1BEE-21C0-44D0-9029-9AA793564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66" y="2678156"/>
            <a:ext cx="210203" cy="2102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A456CC-809F-45F8-8C02-67C8F90B2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45" y="2444896"/>
            <a:ext cx="184045" cy="1840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20BBFE-FEC6-4F0C-8883-E176B40866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95" y="2934800"/>
            <a:ext cx="147455" cy="1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 and Event Divi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64230"/>
          </a:xfrm>
        </p:spPr>
        <p:txBody>
          <a:bodyPr lIns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93700" indent="0">
              <a:buNone/>
              <a:defRPr>
                <a:solidFill>
                  <a:schemeClr val="tx1"/>
                </a:solidFill>
              </a:defRPr>
            </a:lvl2pPr>
            <a:lvl3pPr marL="749300" indent="0">
              <a:buNone/>
              <a:defRPr>
                <a:solidFill>
                  <a:schemeClr val="tx1"/>
                </a:solidFill>
              </a:defRPr>
            </a:lvl3pPr>
            <a:lvl4pPr marL="1092200" indent="0">
              <a:buNone/>
              <a:defRPr>
                <a:solidFill>
                  <a:schemeClr val="tx1"/>
                </a:solidFill>
              </a:defRPr>
            </a:lvl4pPr>
            <a:lvl5pPr marL="13716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27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6899BC-DBDE-4C4F-B1D9-A42ED57BF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967399" y="1984887"/>
            <a:ext cx="3382736" cy="338273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F713B774-1F3D-4CFD-9605-004EDB8D65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26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D312AE-92A3-4212-A37D-C8460D819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327058" y="1640522"/>
            <a:ext cx="2947285" cy="35177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68A001F-6841-40CE-A70D-293F986F7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0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44F3DE-B11C-4844-8DBC-FE6D5CD45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5400000">
            <a:off x="5569860" y="1638621"/>
            <a:ext cx="3873584" cy="3873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4B0FFC15-4EAE-4DC1-B46A-664CB21B84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C154B0-D1E8-4EB6-A1C6-9A44F63DB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20559109">
            <a:off x="5824492" y="1725700"/>
            <a:ext cx="3872438" cy="38724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750921D6-D513-4054-98A3-B2E83F408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896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47196" y="2064774"/>
            <a:ext cx="3723357" cy="3351022"/>
          </a:xfrm>
          <a:prstGeom prst="rect">
            <a:avLst/>
          </a:prstGeom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0454C420-EE73-423C-B3E6-6F96569D6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4502292-BD77-4AA7-BA04-CC1A2D80C1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9" y="936769"/>
            <a:ext cx="2221349" cy="42905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E1FC950A-4217-4370-866C-8530742D2B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65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57397" y="1259198"/>
            <a:ext cx="8167461" cy="1588127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463638" y="3593886"/>
            <a:ext cx="6456116" cy="418063"/>
          </a:xfrm>
          <a:prstGeom prst="rect">
            <a:avLst/>
          </a:prstGeom>
        </p:spPr>
        <p:txBody>
          <a:bodyPr tIns="0">
            <a:sp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64658" y="2819660"/>
            <a:ext cx="6455338" cy="542975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8B7207A0-4D43-4561-A74C-977F783A9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376660"/>
            <a:ext cx="630716" cy="524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2676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7425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231475"/>
            <a:ext cx="8229600" cy="867930"/>
          </a:xfrm>
          <a:prstGeom prst="rect">
            <a:avLst/>
          </a:prstGeom>
        </p:spPr>
        <p:txBody>
          <a:bodyPr vert="horz" lIns="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149775"/>
            <a:ext cx="8229600" cy="339410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 </a:t>
            </a:r>
            <a:r>
              <a:rPr lang="en-US" dirty="0" err="1"/>
              <a:t>pt</a:t>
            </a:r>
            <a:endParaRPr lang="en-US" dirty="0"/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AFA4A6-4AB1-44AA-8A6F-5CC25F8EA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7315" y="4735687"/>
            <a:ext cx="369539" cy="224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5DCF5B18-1935-AB44-AE6E-C993FDFDD7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673CB5D4-504C-4870-A576-4FFA6001109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/>
          </a:blip>
          <a:stretch>
            <a:fillRect/>
          </a:stretch>
        </p:blipFill>
        <p:spPr>
          <a:xfrm>
            <a:off x="8361970" y="4399532"/>
            <a:ext cx="334894" cy="2782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53">
            <a:extLst>
              <a:ext uri="{FF2B5EF4-FFF2-40B4-BE49-F238E27FC236}">
                <a16:creationId xmlns:a16="http://schemas.microsoft.com/office/drawing/2014/main" id="{28D7EB75-2AFA-4A97-8205-B1559A13B235}"/>
              </a:ext>
            </a:extLst>
          </p:cNvPr>
          <p:cNvSpPr/>
          <p:nvPr userDrawn="1"/>
        </p:nvSpPr>
        <p:spPr>
          <a:xfrm>
            <a:off x="457200" y="4753974"/>
            <a:ext cx="82296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txBody>
          <a:bodyPr lIns="34289" tIns="34289" rIns="34289" bIns="34289"/>
          <a:lstStyle/>
          <a:p>
            <a:endParaRPr sz="1350"/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BDA67838-7B75-4D44-8AA1-35FC9EFDD225}"/>
              </a:ext>
            </a:extLst>
          </p:cNvPr>
          <p:cNvSpPr/>
          <p:nvPr userDrawn="1"/>
        </p:nvSpPr>
        <p:spPr>
          <a:xfrm>
            <a:off x="3561307" y="4747832"/>
            <a:ext cx="2021387" cy="20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l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2018 CA. All rights reserved.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  <p:sldLayoutId id="2147483963" r:id="rId19"/>
    <p:sldLayoutId id="2147483964" r:id="rId20"/>
    <p:sldLayoutId id="2147483966" r:id="rId21"/>
    <p:sldLayoutId id="214748396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Arial" charset="0"/>
          <a:ea typeface="+mj-ea"/>
          <a:cs typeface="Arial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600"/>
        </a:spcBef>
        <a:spcAft>
          <a:spcPts val="600"/>
        </a:spcAft>
        <a:buClr>
          <a:schemeClr val="tx1"/>
        </a:buClr>
        <a:buSzPct val="110000"/>
        <a:buFont typeface="Arial" panose="020B0604020202020204" pitchFamily="34" charset="0"/>
        <a:buChar char="•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tabLst/>
        <a:defRPr sz="14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704" y="789262"/>
            <a:ext cx="7886700" cy="2086725"/>
          </a:xfrm>
          <a:prstGeom prst="rect">
            <a:avLst/>
          </a:prstGeom>
        </p:spPr>
        <p:txBody>
          <a:bodyPr wrap="square" lIns="0" anchor="b" anchorCtr="0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36453" y="3021833"/>
            <a:ext cx="7886700" cy="425758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lvl="0" indent="0">
              <a:lnSpc>
                <a:spcPts val="2600"/>
              </a:lnSpc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319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7200" b="1" i="0" u="none" strike="noStrike" kern="1200" cap="none" spc="0" normalizeH="0" baseline="0" noProof="0" smtClean="0">
          <a:ln>
            <a:noFill/>
          </a:ln>
          <a:solidFill>
            <a:schemeClr val="bg1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lang="en-US" sz="1800" b="0" i="0" kern="120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lang="en-US" sz="2000" b="0" kern="1200" smtClean="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lang="en-US" sz="1800" b="0" kern="1200" smtClean="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lang="en-US" sz="1600" b="0" kern="1200" smtClean="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lang="en-US" sz="1600" b="0" kern="1200" baseline="0" smtClean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svg"/><Relationship Id="rId11" Type="http://schemas.openxmlformats.org/officeDocument/2006/relationships/image" Target="../media/image16.emf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ctrTitle"/>
          </p:nvPr>
        </p:nvSpPr>
        <p:spPr>
          <a:xfrm>
            <a:off x="457397" y="1127251"/>
            <a:ext cx="8167461" cy="233602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4"/>
                </a:solidFill>
                <a:sym typeface="Arial"/>
              </a:rPr>
              <a:t>Various Topics:</a:t>
            </a:r>
            <a:br>
              <a:rPr lang="en-US" dirty="0">
                <a:solidFill>
                  <a:schemeClr val="accent1"/>
                </a:solidFill>
                <a:sym typeface="Arial"/>
              </a:rPr>
            </a:br>
            <a:r>
              <a:rPr lang="en-US" dirty="0">
                <a:solidFill>
                  <a:schemeClr val="accent1"/>
                </a:solidFill>
                <a:sym typeface="Arial"/>
              </a:rPr>
              <a:t>Bulk Conf, Analytics, Branding &amp; Localization</a:t>
            </a:r>
            <a:endParaRPr lang="en-US" dirty="0"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06C80-5E6B-4356-BD47-DF8C01E995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397" y="4082836"/>
            <a:ext cx="6456116" cy="885948"/>
          </a:xfrm>
        </p:spPr>
        <p:txBody>
          <a:bodyPr/>
          <a:lstStyle/>
          <a:p>
            <a:r>
              <a:rPr lang="en-US" dirty="0"/>
              <a:t>August 2018</a:t>
            </a:r>
          </a:p>
          <a:p>
            <a:endParaRPr lang="he-IL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34BAE43-FBF5-4B90-8DFE-0ABD405A239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8175" y="3463275"/>
            <a:ext cx="6455338" cy="542975"/>
          </a:xfrm>
        </p:spPr>
        <p:txBody>
          <a:bodyPr/>
          <a:lstStyle/>
          <a:p>
            <a:r>
              <a:rPr lang="en-US" dirty="0"/>
              <a:t>David Franco, Sr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33602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Multiple users can be selected in the Access module either by searching and choosing users manually or by uploading a CSV with users identifier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8CB125-450C-4583-82EA-C4238FBE7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39" y="2534236"/>
            <a:ext cx="4027361" cy="1929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97219F-1BAA-472A-BA5F-1E892AEEA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" y="2544293"/>
            <a:ext cx="3059239" cy="1919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48810-9636-4067-97B1-D3FE0C97886B}"/>
              </a:ext>
            </a:extLst>
          </p:cNvPr>
          <p:cNvSpPr txBox="1"/>
          <p:nvPr/>
        </p:nvSpPr>
        <p:spPr>
          <a:xfrm>
            <a:off x="3775567" y="3244959"/>
            <a:ext cx="465994" cy="508218"/>
          </a:xfrm>
          <a:prstGeom prst="rect">
            <a:avLst/>
          </a:prstGeom>
          <a:noFill/>
        </p:spPr>
        <p:txBody>
          <a:bodyPr wrap="square" tIns="91440" bIns="91440" rtlCol="1" anchor="ctr" anchorCtr="0">
            <a:noAutofit/>
          </a:bodyPr>
          <a:lstStyle/>
          <a:p>
            <a:pPr algn="ctr"/>
            <a:r>
              <a:rPr lang="en-US" sz="1200" dirty="0">
                <a:solidFill>
                  <a:srgbClr val="D8FB64"/>
                </a:solidFill>
              </a:rPr>
              <a:t>vs</a:t>
            </a:r>
            <a:endParaRPr lang="he-IL" sz="1200" dirty="0" err="1">
              <a:solidFill>
                <a:srgbClr val="D8F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0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When multiple users are selected, the scope of the permissions is calculated </a:t>
            </a:r>
            <a:br>
              <a:rPr lang="en-US" sz="1500" dirty="0">
                <a:solidFill>
                  <a:prstClr val="white"/>
                </a:solidFill>
                <a:latin typeface="Arial"/>
              </a:rPr>
            </a:br>
            <a:r>
              <a:rPr lang="en-US" sz="1500" dirty="0">
                <a:solidFill>
                  <a:prstClr val="white"/>
                </a:solidFill>
                <a:latin typeface="Arial"/>
              </a:rPr>
              <a:t>according to the Target Permissions and their related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Only permissions that can be requested in bulk mode will be displayed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Notice – in bulk access mode, current permissions are not visible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22105" y="3815400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649983" y="4019319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 mode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870503" y="36795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998380" y="38834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79961" y="344747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978729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Bulk Access Configuration</a:t>
            </a:r>
            <a:br>
              <a:rPr lang="en-US" sz="3200" dirty="0"/>
            </a:b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3131947"/>
            <a:ext cx="537083" cy="53708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 flipV="1">
            <a:off x="4947888" y="1508530"/>
            <a:ext cx="551397" cy="27148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9223" y="2938746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 flipV="1">
            <a:off x="3279015" y="1883933"/>
            <a:ext cx="496515" cy="68146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Brain in head">
            <a:extLst>
              <a:ext uri="{FF2B5EF4-FFF2-40B4-BE49-F238E27FC236}">
                <a16:creationId xmlns:a16="http://schemas.microsoft.com/office/drawing/2014/main" id="{0EA5DC9B-1FCA-4FA9-B630-F4037D017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511" y="1211525"/>
            <a:ext cx="852339" cy="85233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17217-1E06-4C1A-A775-C160CCB2ED52}"/>
              </a:ext>
            </a:extLst>
          </p:cNvPr>
          <p:cNvCxnSpPr>
            <a:cxnSpLocks/>
          </p:cNvCxnSpPr>
          <p:nvPr/>
        </p:nvCxnSpPr>
        <p:spPr>
          <a:xfrm>
            <a:off x="3279015" y="2577460"/>
            <a:ext cx="532095" cy="53745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0A76DB-2498-4AB0-9FED-D3D9631D83BB}"/>
              </a:ext>
            </a:extLst>
          </p:cNvPr>
          <p:cNvCxnSpPr>
            <a:cxnSpLocks/>
          </p:cNvCxnSpPr>
          <p:nvPr/>
        </p:nvCxnSpPr>
        <p:spPr>
          <a:xfrm>
            <a:off x="4998688" y="3475937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A68A04C-2DA8-4839-A90C-2E555E0021AE}"/>
              </a:ext>
            </a:extLst>
          </p:cNvPr>
          <p:cNvSpPr/>
          <p:nvPr/>
        </p:nvSpPr>
        <p:spPr>
          <a:xfrm>
            <a:off x="3502693" y="205642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C35058-595C-4D7F-B4A8-2E53385C0D7C}"/>
              </a:ext>
            </a:extLst>
          </p:cNvPr>
          <p:cNvSpPr/>
          <p:nvPr/>
        </p:nvSpPr>
        <p:spPr>
          <a:xfrm>
            <a:off x="3630571" y="226034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mode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3DAB6D-4289-4B75-BF68-8E55D120D734}"/>
              </a:ext>
            </a:extLst>
          </p:cNvPr>
          <p:cNvSpPr/>
          <p:nvPr/>
        </p:nvSpPr>
        <p:spPr>
          <a:xfrm>
            <a:off x="5142553" y="15364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Form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4F2641-7FAF-4145-A337-ECA47E45535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1199129"/>
            <a:ext cx="262449" cy="34789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A343910-4CAD-4F84-BE76-D028954FF2A9}"/>
              </a:ext>
            </a:extLst>
          </p:cNvPr>
          <p:cNvSpPr/>
          <p:nvPr/>
        </p:nvSpPr>
        <p:spPr>
          <a:xfrm>
            <a:off x="6879787" y="154770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Bulk Loader Task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CEE4B6-3650-4EE8-90FD-0C75A72A6A4D}"/>
              </a:ext>
            </a:extLst>
          </p:cNvPr>
          <p:cNvSpPr/>
          <p:nvPr/>
        </p:nvSpPr>
        <p:spPr>
          <a:xfrm>
            <a:off x="7007664" y="175162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executeTask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122B85-9F55-4FF4-BBE2-53BE4863BCC0}"/>
              </a:ext>
            </a:extLst>
          </p:cNvPr>
          <p:cNvCxnSpPr>
            <a:cxnSpLocks/>
          </p:cNvCxnSpPr>
          <p:nvPr/>
        </p:nvCxnSpPr>
        <p:spPr>
          <a:xfrm>
            <a:off x="6650763" y="14337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F0C13175-0B7C-43C3-91FC-AD99D6196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190" y="1164196"/>
            <a:ext cx="471182" cy="47118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5539F04-C2E6-478A-B7D1-DA3A261F90E2}"/>
              </a:ext>
            </a:extLst>
          </p:cNvPr>
          <p:cNvSpPr/>
          <p:nvPr/>
        </p:nvSpPr>
        <p:spPr>
          <a:xfrm>
            <a:off x="5186691" y="3791467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24D21B4-1DAF-4F6F-A18D-300A8D5E418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5718" y="3191239"/>
            <a:ext cx="386605" cy="51247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F013403-6758-4AAE-8C74-E00401FC5953}"/>
              </a:ext>
            </a:extLst>
          </p:cNvPr>
          <p:cNvSpPr/>
          <p:nvPr/>
        </p:nvSpPr>
        <p:spPr>
          <a:xfrm>
            <a:off x="5142553" y="23936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Single Form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790D6EE-F188-49CE-B82C-6A54A0DEB62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672" y="2056379"/>
            <a:ext cx="262449" cy="347898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E29EB7-CF84-4A0F-B41A-5B0E7ADAB408}"/>
              </a:ext>
            </a:extLst>
          </p:cNvPr>
          <p:cNvCxnSpPr>
            <a:cxnSpLocks/>
          </p:cNvCxnSpPr>
          <p:nvPr/>
        </p:nvCxnSpPr>
        <p:spPr>
          <a:xfrm>
            <a:off x="4943978" y="1780015"/>
            <a:ext cx="507175" cy="31661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81AEFC4C-B5B8-465C-B3E6-FE12A304C92F}"/>
              </a:ext>
            </a:extLst>
          </p:cNvPr>
          <p:cNvSpPr/>
          <p:nvPr/>
        </p:nvSpPr>
        <p:spPr>
          <a:xfrm>
            <a:off x="6892487" y="2443052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6E359CD-A199-4CF1-AB9A-854B2F0CAAE6}"/>
              </a:ext>
            </a:extLst>
          </p:cNvPr>
          <p:cNvSpPr/>
          <p:nvPr/>
        </p:nvSpPr>
        <p:spPr>
          <a:xfrm>
            <a:off x="7020364" y="2646971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prstClr val="white"/>
                </a:solidFill>
                <a:latin typeface="Arial"/>
              </a:rPr>
              <a:t>‘directChange’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2B89EC9-8B49-419B-A499-B3A70810AE0C}"/>
              </a:ext>
            </a:extLst>
          </p:cNvPr>
          <p:cNvCxnSpPr>
            <a:cxnSpLocks/>
          </p:cNvCxnSpPr>
          <p:nvPr/>
        </p:nvCxnSpPr>
        <p:spPr>
          <a:xfrm>
            <a:off x="6650763" y="235454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AF326FB8-4C13-47A4-B475-4190C8A31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2890" y="2073906"/>
            <a:ext cx="456822" cy="4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1CE29FE-4CC4-4986-98AD-C7D4442EA4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69" b="786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4221780"/>
            <a:ext cx="9144000" cy="1946788"/>
          </a:xfrm>
        </p:spPr>
        <p:txBody>
          <a:bodyPr/>
          <a:lstStyle/>
          <a:p>
            <a:pPr lvl="0" algn="ctr" rtl="0"/>
            <a:r>
              <a:rPr lang="en-US" sz="1800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Bulk Configuration Lab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768D8-3558-4DE1-A11A-0B218E766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CF5B18-1935-AB44-AE6E-C993FDFDD711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5ED6B93-EA98-4FFB-B840-82E1535BC196}"/>
              </a:ext>
            </a:extLst>
          </p:cNvPr>
          <p:cNvSpPr txBox="1">
            <a:spLocks/>
          </p:cNvSpPr>
          <p:nvPr/>
        </p:nvSpPr>
        <p:spPr bwMode="gray">
          <a:xfrm>
            <a:off x="0" y="3615307"/>
            <a:ext cx="9144000" cy="658244"/>
          </a:xfrm>
          <a:prstGeom prst="rect">
            <a:avLst/>
          </a:prstGeom>
          <a:noFill/>
        </p:spPr>
        <p:txBody>
          <a:bodyPr vert="horz" lIns="91440" tIns="182880" rIns="91440" bIns="18288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 Workshop </a:t>
            </a:r>
          </a:p>
        </p:txBody>
      </p:sp>
    </p:spTree>
    <p:extLst>
      <p:ext uri="{BB962C8B-B14F-4D97-AF65-F5344CB8AC3E}">
        <p14:creationId xmlns:p14="http://schemas.microsoft.com/office/powerpoint/2010/main" val="141062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Collecting statistical data</a:t>
            </a:r>
          </a:p>
        </p:txBody>
      </p:sp>
    </p:spTree>
    <p:extLst>
      <p:ext uri="{BB962C8B-B14F-4D97-AF65-F5344CB8AC3E}">
        <p14:creationId xmlns:p14="http://schemas.microsoft.com/office/powerpoint/2010/main" val="5324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Start collecting data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47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Identity Portal can collect statistics related to the requests submitted in the system, for both access and module action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Once Analytics is enabled, basic statistical data will be collected, including: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Average SLA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Maximum and minimum time of completion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Number of completed requests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8023F2-64BD-4A0B-AFE2-8CB6544B6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602571"/>
            <a:ext cx="8121650" cy="7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First step configuration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16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Enable the Analytics feature in the ‘General Configuration’ screen of the Admin UI: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Choose the ‘Default behavior for data collection’: Enabled / Disabled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Check the ‘Enable analytics’ option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By default, all permissions and module actions configured to inherit the ‘Default behavior for data collection’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Data is collected and displayed only after the request had come to a final state (Completed, Failed, Rejected, etc.)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288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Analytic Category element allows to collect </a:t>
            </a:r>
            <a:r>
              <a:rPr lang="en-US" sz="1500" dirty="0">
                <a:solidFill>
                  <a:prstClr val="white"/>
                </a:solidFill>
              </a:rPr>
              <a:t>specific statistical data on permissions or module actions. 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Collecting data based on: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user performing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Attributes of the subject of the request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prstClr val="white"/>
                </a:solidFill>
                <a:latin typeface="Arial"/>
              </a:rPr>
              <a:t>Information provided in the request (i.e. value submitted via form property)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Along with the data above, details of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the request’s workflow and its approval steps will be displayed when applicable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Analytics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Analytic Category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4204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Apply a specific Analytic Category for a certain permission or module action in the ANALYTICS tab of their configuration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Analytic Category that collects data from the request’s form should be applied also in the form property configuration level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‘Collect on all relevant requests’ option applies Analytic Category on all requests: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on the requester or the subject of the request, it will be collected on all the permissions and module actions that enabled data collection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prstClr val="white"/>
                </a:solidFill>
                <a:latin typeface="Arial"/>
              </a:rPr>
              <a:t>If it collects data from a form property, then it will be collected in all the requests using that form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D8282263-D226-4B2A-B6A2-112F0CAA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7247" y="5152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01478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Embody your own Identity in the Portal</a:t>
            </a:r>
          </a:p>
        </p:txBody>
      </p:sp>
    </p:spTree>
    <p:extLst>
      <p:ext uri="{BB962C8B-B14F-4D97-AF65-F5344CB8AC3E}">
        <p14:creationId xmlns:p14="http://schemas.microsoft.com/office/powerpoint/2010/main" val="45708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Agenda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38F287-81A9-4CF2-AF7E-50BBFFE732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41027" y="1028013"/>
            <a:ext cx="8230215" cy="411480"/>
          </a:xfrm>
        </p:spPr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826D-16E8-4A92-9202-5D238E58103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027" y="1512770"/>
            <a:ext cx="8230215" cy="411480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8ACDB-3732-4AC7-B61B-9B013F17799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1027" y="2042316"/>
            <a:ext cx="8230215" cy="411480"/>
          </a:xfrm>
        </p:spPr>
        <p:txBody>
          <a:bodyPr/>
          <a:lstStyle/>
          <a:p>
            <a:r>
              <a:rPr lang="en-US" dirty="0"/>
              <a:t>Branding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D77481-895B-411D-B156-181477CB418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1027" y="2570859"/>
            <a:ext cx="8230215" cy="411480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05E060-F3D0-451F-AA6E-60DD9FD0CD5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1027" y="3090881"/>
            <a:ext cx="8230215" cy="41148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13" name="Pentagon 14"/>
          <p:cNvSpPr/>
          <p:nvPr/>
        </p:nvSpPr>
        <p:spPr>
          <a:xfrm>
            <a:off x="441027" y="102965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1</a:t>
            </a:r>
          </a:p>
        </p:txBody>
      </p:sp>
      <p:sp>
        <p:nvSpPr>
          <p:cNvPr id="14" name="Pentagon 14"/>
          <p:cNvSpPr/>
          <p:nvPr/>
        </p:nvSpPr>
        <p:spPr>
          <a:xfrm>
            <a:off x="441027" y="1513683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2</a:t>
            </a:r>
          </a:p>
        </p:txBody>
      </p:sp>
      <p:sp>
        <p:nvSpPr>
          <p:cNvPr id="15" name="Pentagon 14"/>
          <p:cNvSpPr/>
          <p:nvPr/>
        </p:nvSpPr>
        <p:spPr>
          <a:xfrm>
            <a:off x="441027" y="2043229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3</a:t>
            </a:r>
          </a:p>
        </p:txBody>
      </p:sp>
      <p:sp>
        <p:nvSpPr>
          <p:cNvPr id="16" name="Pentagon 14"/>
          <p:cNvSpPr/>
          <p:nvPr/>
        </p:nvSpPr>
        <p:spPr>
          <a:xfrm>
            <a:off x="441027" y="2571772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4</a:t>
            </a:r>
          </a:p>
        </p:txBody>
      </p:sp>
      <p:sp>
        <p:nvSpPr>
          <p:cNvPr id="17" name="Pentagon 14"/>
          <p:cNvSpPr/>
          <p:nvPr/>
        </p:nvSpPr>
        <p:spPr>
          <a:xfrm>
            <a:off x="441027" y="3091794"/>
            <a:ext cx="411480" cy="411480"/>
          </a:xfrm>
          <a:prstGeom prst="homePlate">
            <a:avLst>
              <a:gd name="adj" fmla="val 44444"/>
            </a:avLst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Arial Unicode MS" pitchFamily="34" charset="-128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86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526573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Make yourself at home</a:t>
            </a:r>
          </a:p>
        </p:txBody>
      </p:sp>
    </p:spTree>
    <p:extLst>
      <p:ext uri="{BB962C8B-B14F-4D97-AF65-F5344CB8AC3E}">
        <p14:creationId xmlns:p14="http://schemas.microsoft.com/office/powerpoint/2010/main" val="1216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474663" y="2810750"/>
            <a:ext cx="4427537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1786458"/>
            <a:ext cx="7886700" cy="108952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795731"/>
          </a:xfrm>
        </p:spPr>
        <p:txBody>
          <a:bodyPr/>
          <a:lstStyle/>
          <a:p>
            <a:r>
              <a:rPr lang="en-US" dirty="0"/>
              <a:t>No one can be told what the Matrix is, </a:t>
            </a:r>
            <a:br>
              <a:rPr lang="en-US" dirty="0"/>
            </a:br>
            <a:r>
              <a:rPr lang="en-US" dirty="0"/>
              <a:t>you have to see it for yourself</a:t>
            </a:r>
          </a:p>
        </p:txBody>
      </p:sp>
    </p:spTree>
    <p:extLst>
      <p:ext uri="{BB962C8B-B14F-4D97-AF65-F5344CB8AC3E}">
        <p14:creationId xmlns:p14="http://schemas.microsoft.com/office/powerpoint/2010/main" val="189211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62984" y="2658746"/>
            <a:ext cx="786840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maximum legibility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WHITE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for all copy/headlines on dark background.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best color consistency/contrast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Pink, Green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Purple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as highlights on dark background.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Blue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Cyan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sparingly.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Only use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highlight color per slide to maintain consistency and flow throughout presentation with the exception for charts and graphs. (See example on next slide)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161" y="2109665"/>
            <a:ext cx="4622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PINK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9994" y="2109665"/>
            <a:ext cx="578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44657" y="2109665"/>
            <a:ext cx="74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PURPLE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9956" y="2109665"/>
            <a:ext cx="55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95819" y="2109665"/>
            <a:ext cx="554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CYAN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331837" y="1238435"/>
            <a:ext cx="0" cy="8712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28701" y="882479"/>
            <a:ext cx="1136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Highlights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34199" y="882479"/>
            <a:ext cx="138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Secondary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018171" y="1238435"/>
            <a:ext cx="0" cy="87123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59468" y="882479"/>
            <a:ext cx="138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Neutral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0584" y="2109665"/>
            <a:ext cx="554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83550" y="2115768"/>
            <a:ext cx="7140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DK.GREY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Guidelines (dark backgrounds)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BA0C8-79DA-4C07-8914-6930A13A2C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98C7A8-EC3F-4536-A724-3BCC41C26120}"/>
              </a:ext>
            </a:extLst>
          </p:cNvPr>
          <p:cNvSpPr/>
          <p:nvPr/>
        </p:nvSpPr>
        <p:spPr>
          <a:xfrm>
            <a:off x="3634199" y="1478864"/>
            <a:ext cx="447296" cy="447296"/>
          </a:xfrm>
          <a:prstGeom prst="rect">
            <a:avLst/>
          </a:prstGeom>
          <a:solidFill>
            <a:srgbClr val="D9F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8E2369-327A-406D-96BC-B72C9566011F}"/>
              </a:ext>
            </a:extLst>
          </p:cNvPr>
          <p:cNvSpPr/>
          <p:nvPr/>
        </p:nvSpPr>
        <p:spPr>
          <a:xfrm>
            <a:off x="467046" y="1343212"/>
            <a:ext cx="693887" cy="6938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EFA17F-1E2E-4C3B-A83D-2801DF1E00ED}"/>
              </a:ext>
            </a:extLst>
          </p:cNvPr>
          <p:cNvSpPr/>
          <p:nvPr/>
        </p:nvSpPr>
        <p:spPr>
          <a:xfrm>
            <a:off x="1407202" y="1343212"/>
            <a:ext cx="693887" cy="693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108F04-C96B-4DBB-8DBD-F11574D4DEE3}"/>
              </a:ext>
            </a:extLst>
          </p:cNvPr>
          <p:cNvSpPr/>
          <p:nvPr/>
        </p:nvSpPr>
        <p:spPr>
          <a:xfrm>
            <a:off x="4240063" y="1476045"/>
            <a:ext cx="450114" cy="4501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0B99EA-C60F-4FAE-898A-CFC162086AF4}"/>
              </a:ext>
            </a:extLst>
          </p:cNvPr>
          <p:cNvSpPr/>
          <p:nvPr/>
        </p:nvSpPr>
        <p:spPr>
          <a:xfrm>
            <a:off x="2347357" y="1343212"/>
            <a:ext cx="693887" cy="693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3F05E7-F2B0-4C82-9EF1-6D0110116CE3}"/>
              </a:ext>
            </a:extLst>
          </p:cNvPr>
          <p:cNvSpPr/>
          <p:nvPr/>
        </p:nvSpPr>
        <p:spPr>
          <a:xfrm>
            <a:off x="5363041" y="1478864"/>
            <a:ext cx="447296" cy="4472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5B0CDD-12EB-4493-A900-49D8E570B346}"/>
              </a:ext>
            </a:extLst>
          </p:cNvPr>
          <p:cNvSpPr/>
          <p:nvPr/>
        </p:nvSpPr>
        <p:spPr>
          <a:xfrm>
            <a:off x="5968905" y="1476045"/>
            <a:ext cx="450114" cy="4501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7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57192" y="717054"/>
            <a:ext cx="671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Section A </a:t>
            </a:r>
            <a:r>
              <a:rPr kumimoji="0" lang="mr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Use one highlight color consistently throughout each section.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746" y="2478162"/>
            <a:ext cx="8152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Section B </a:t>
            </a:r>
            <a:r>
              <a:rPr kumimoji="0" lang="mr-I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When starting a new section, choose a different highlight color than previous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978" y="4204643"/>
            <a:ext cx="81696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shorter or unsegmented presentations, some color variation is acceptable.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231475"/>
            <a:ext cx="8229600" cy="480131"/>
          </a:xfrm>
        </p:spPr>
        <p:txBody>
          <a:bodyPr/>
          <a:lstStyle/>
          <a:p>
            <a:r>
              <a:rPr lang="en-US"/>
              <a:t>Color Consistency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1000772"/>
            <a:ext cx="7385866" cy="3187982"/>
            <a:chOff x="474234" y="1821043"/>
            <a:chExt cx="7725549" cy="333460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234" y="1828256"/>
              <a:ext cx="2442172" cy="14382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1" y="1821044"/>
              <a:ext cx="2492555" cy="144548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72152" y="1821043"/>
              <a:ext cx="2527631" cy="144930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234" y="3708035"/>
              <a:ext cx="2445068" cy="1438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817" y="3708036"/>
              <a:ext cx="2494470" cy="143827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6804" y="3698171"/>
              <a:ext cx="2512979" cy="145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68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>
            <a:off x="469954" y="2790652"/>
            <a:ext cx="4384791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</a:t>
            </a:r>
            <a:br>
              <a:rPr lang="en-US" dirty="0"/>
            </a:br>
            <a:r>
              <a:rPr lang="en-US" dirty="0"/>
              <a:t>Treatment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0B419-FF1D-47C1-A02C-C7D319B3E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1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433136" y="806656"/>
            <a:ext cx="2790372" cy="1734010"/>
          </a:xfrm>
          <a:prstGeom prst="rect">
            <a:avLst/>
          </a:prstGeom>
        </p:spPr>
        <p:txBody>
          <a:bodyPr lIns="0" t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 charset="0"/>
                <a:cs typeface="Arial" charset="0"/>
              </a:rPr>
              <a:t>Headline:</a:t>
            </a:r>
            <a:b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cs typeface="Arial" charset="0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Arial Bold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Optimal Size: 40pt - 80pt based on layout.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No smaller than 40pt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Character spacing: Normal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Line Spacing : .9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96055" y="929486"/>
            <a:ext cx="2193979" cy="95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ea typeface="Arial" charset="0"/>
                <a:cs typeface="Arial" charset="0"/>
              </a:rPr>
              <a:t>Slide Title: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ea typeface="Arial" charset="0"/>
                <a:cs typeface="Arial" charset="0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Arial Bold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Optimal Size: 24pt - 32pt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Character spacing: Normal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202" y="2603906"/>
            <a:ext cx="1896199" cy="95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ea typeface="Arial" charset="0"/>
                <a:cs typeface="Arial" charset="0"/>
              </a:rPr>
              <a:t>Body Header: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Arial Bold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Optimal Size: 18pt - 22pt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Character spacing: Normal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96056" y="2603906"/>
            <a:ext cx="2271344" cy="139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Body Copy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Arial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Optimal Size: 14pt </a:t>
            </a:r>
            <a:r>
              <a:rPr kumimoji="0" lang="mr-I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16pt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smaller than 12pt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Character spacing: Normal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Line Spacing : Single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Color : White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1757" y="187787"/>
            <a:ext cx="2724348" cy="77101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Shape 1083"/>
          <p:cNvSpPr/>
          <p:nvPr/>
        </p:nvSpPr>
        <p:spPr>
          <a:xfrm>
            <a:off x="5978775" y="915838"/>
            <a:ext cx="2404759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0" rIns="19050" bIns="19050" anchor="t" anchorCtr="0">
            <a:no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Stats/Call Outs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Arial Bold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Optimal Size: 27pt - 44pt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Character spacing: Normal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7BAFF-FC2C-4792-9288-B9B6E6CE3D4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Character Guidelines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CA929A5-330E-44BF-A0A7-9432F296F5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3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20623" y="0"/>
            <a:ext cx="2724348" cy="77101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956EE-6CFE-45A6-971D-212A52D3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Headline Guidelines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7A622-6241-4967-8224-7A7196235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57200" y="771525"/>
            <a:ext cx="7429500" cy="318928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ts val="288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38364D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Insert bold statement</a:t>
            </a:r>
          </a:p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38364D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using accent colors </a:t>
            </a:r>
          </a:p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rgbClr val="38364D"/>
              </a:buClr>
              <a:buSzPct val="110000"/>
              <a:buFont typeface="Arial" panose="020B0604020202020204" pitchFamily="34" charset="0"/>
              <a:buNone/>
              <a:tabLst/>
              <a:defRPr/>
            </a:pPr>
            <a:r>
              <a:rPr kumimoji="0" lang="en-US" sz="4500" b="1" i="0" u="none" strike="noStrike" kern="1200" cap="none" spc="-113" normalizeH="0" baseline="0" noProof="0" dirty="0">
                <a:ln>
                  <a:noFill/>
                </a:ln>
                <a:solidFill>
                  <a:srgbClr val="D8FE59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where/if appropriate.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2708192"/>
            <a:ext cx="5872940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sentence case primarily for all headings, highlight key words of statement with accent color only to emphasize importance if relevant.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7200" y="3441648"/>
            <a:ext cx="7012878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CAPS FOR SHORT DECLARATIVES.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65318" y="1406262"/>
            <a:ext cx="1311620" cy="646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Ideal headline size, 45pt, sentence case, aligned left.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62011" y="1716831"/>
            <a:ext cx="503307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995703" y="3454408"/>
            <a:ext cx="1652998" cy="6466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only when necessary, use sentence case primarily.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492395" y="3764977"/>
            <a:ext cx="503307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47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07763" y="2790652"/>
            <a:ext cx="4146710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750" dirty="0">
                <a:latin typeface="Arial" charset="0"/>
                <a:ea typeface="Arial" charset="0"/>
              </a:rPr>
              <a:t>Usage </a:t>
            </a:r>
            <a:br>
              <a:rPr lang="en-US" sz="6750" dirty="0">
                <a:latin typeface="Arial" charset="0"/>
                <a:ea typeface="Arial" charset="0"/>
              </a:rPr>
            </a:br>
            <a:r>
              <a:rPr lang="en-US" sz="6750" dirty="0">
                <a:latin typeface="Arial" charset="0"/>
                <a:ea typeface="Arial" charset="0"/>
              </a:rPr>
              <a:t>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6D60D-8450-4252-B7AE-FCE163713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1099"/>
          <p:cNvSpPr/>
          <p:nvPr/>
        </p:nvSpPr>
        <p:spPr>
          <a:xfrm>
            <a:off x="4749910" y="3839183"/>
            <a:ext cx="1307690" cy="480315"/>
          </a:xfrm>
          <a:prstGeom prst="roundRect">
            <a:avLst>
              <a:gd name="adj" fmla="val 0"/>
            </a:avLst>
          </a:prstGeom>
          <a:solidFill>
            <a:srgbClr val="F8217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38" name="Shape 1099"/>
          <p:cNvSpPr/>
          <p:nvPr/>
        </p:nvSpPr>
        <p:spPr>
          <a:xfrm>
            <a:off x="4749910" y="3047169"/>
            <a:ext cx="1307690" cy="480315"/>
          </a:xfrm>
          <a:prstGeom prst="roundRect">
            <a:avLst>
              <a:gd name="adj" fmla="val 0"/>
            </a:avLst>
          </a:prstGeom>
          <a:solidFill>
            <a:srgbClr val="F8217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37" name="Shape 1099"/>
          <p:cNvSpPr/>
          <p:nvPr/>
        </p:nvSpPr>
        <p:spPr>
          <a:xfrm>
            <a:off x="4749910" y="2251070"/>
            <a:ext cx="1307690" cy="480315"/>
          </a:xfrm>
          <a:prstGeom prst="roundRect">
            <a:avLst>
              <a:gd name="adj" fmla="val 0"/>
            </a:avLst>
          </a:prstGeom>
          <a:solidFill>
            <a:srgbClr val="F8217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2161099" y="1549652"/>
            <a:ext cx="1266834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Fortune 50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83" name="Shape 1083"/>
          <p:cNvSpPr/>
          <p:nvPr/>
        </p:nvSpPr>
        <p:spPr>
          <a:xfrm>
            <a:off x="628651" y="1457319"/>
            <a:ext cx="1424366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1" i="0" u="none" strike="noStrike" kern="0" cap="none" spc="0" normalizeH="0" baseline="0" noProof="0" dirty="0">
                <a:ln>
                  <a:noFill/>
                </a:ln>
                <a:solidFill>
                  <a:srgbClr val="F721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49 of 50</a:t>
            </a:r>
          </a:p>
        </p:txBody>
      </p:sp>
      <p:sp>
        <p:nvSpPr>
          <p:cNvPr id="1084" name="Shape 1084"/>
          <p:cNvSpPr/>
          <p:nvPr/>
        </p:nvSpPr>
        <p:spPr>
          <a:xfrm>
            <a:off x="6013917" y="4768505"/>
            <a:ext cx="457200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7145" rIns="17145">
            <a:spAutoFit/>
          </a:bodyPr>
          <a:lstStyle>
            <a:lvl1pPr algn="l">
              <a:defRPr sz="16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1) As per 2016 Fortune 500 list of companies, published 6/6/16; CA data as of 1/31/17</a:t>
            </a:r>
          </a:p>
        </p:txBody>
      </p:sp>
      <p:sp>
        <p:nvSpPr>
          <p:cNvPr id="1086" name="Shape 1086"/>
          <p:cNvSpPr/>
          <p:nvPr/>
        </p:nvSpPr>
        <p:spPr>
          <a:xfrm>
            <a:off x="2161099" y="2344694"/>
            <a:ext cx="2115231" cy="269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global banks</a:t>
            </a:r>
            <a:r>
              <a:rPr kumimoji="0" sz="1500" b="0" i="0" u="none" strike="noStrike" kern="0" cap="none" spc="0" normalizeH="0" baseline="30399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87" name="Shape 1087"/>
          <p:cNvSpPr/>
          <p:nvPr/>
        </p:nvSpPr>
        <p:spPr>
          <a:xfrm>
            <a:off x="2161099" y="3024320"/>
            <a:ext cx="211523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financial services companies</a:t>
            </a:r>
            <a:r>
              <a:rPr kumimoji="0" sz="1500" b="0" i="0" u="none" strike="noStrike" kern="0" cap="none" spc="0" normalizeH="0" baseline="30399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88" name="Shape 1088"/>
          <p:cNvSpPr/>
          <p:nvPr/>
        </p:nvSpPr>
        <p:spPr>
          <a:xfrm>
            <a:off x="2161098" y="3819362"/>
            <a:ext cx="2391852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defense/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aerospace companies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89" name="Shape 1089"/>
          <p:cNvSpPr/>
          <p:nvPr/>
        </p:nvSpPr>
        <p:spPr>
          <a:xfrm>
            <a:off x="6184686" y="1434235"/>
            <a:ext cx="1759876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US Federal agencies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90" name="Shape 1090"/>
          <p:cNvSpPr/>
          <p:nvPr/>
        </p:nvSpPr>
        <p:spPr>
          <a:xfrm>
            <a:off x="6184686" y="2229277"/>
            <a:ext cx="211523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pharmaceutical companies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6184686" y="3024320"/>
            <a:ext cx="211523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insurance companies</a:t>
            </a:r>
            <a:r>
              <a:rPr kumimoji="0" sz="1500" b="0" i="0" u="none" strike="noStrike" kern="0" cap="none" spc="0" normalizeH="0" baseline="30399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92" name="Shape 1092"/>
          <p:cNvSpPr/>
          <p:nvPr/>
        </p:nvSpPr>
        <p:spPr>
          <a:xfrm>
            <a:off x="6184686" y="3819362"/>
            <a:ext cx="211523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0" indent="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37394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Largest telecom companies</a:t>
            </a:r>
            <a:r>
              <a:rPr kumimoji="0" sz="1500" b="0" i="0" u="none" strike="noStrike" kern="0" cap="none" spc="0" normalizeH="0" baseline="30399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(1)</a:t>
            </a:r>
          </a:p>
        </p:txBody>
      </p:sp>
      <p:sp>
        <p:nvSpPr>
          <p:cNvPr id="1094" name="Shape 1094"/>
          <p:cNvSpPr/>
          <p:nvPr/>
        </p:nvSpPr>
        <p:spPr>
          <a:xfrm>
            <a:off x="628651" y="2232393"/>
            <a:ext cx="1424366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1" i="0" u="none" strike="noStrike" kern="0" cap="none" spc="0" normalizeH="0" baseline="0" noProof="0" dirty="0">
                <a:ln>
                  <a:noFill/>
                </a:ln>
                <a:solidFill>
                  <a:srgbClr val="F721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19 of 20</a:t>
            </a:r>
          </a:p>
        </p:txBody>
      </p:sp>
      <p:sp>
        <p:nvSpPr>
          <p:cNvPr id="1096" name="Shape 1096"/>
          <p:cNvSpPr/>
          <p:nvPr/>
        </p:nvSpPr>
        <p:spPr>
          <a:xfrm>
            <a:off x="628651" y="3047403"/>
            <a:ext cx="1424366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1" i="0" u="none" strike="noStrike" kern="0" cap="none" spc="0" normalizeH="0" baseline="0" noProof="0" dirty="0">
                <a:ln>
                  <a:noFill/>
                </a:ln>
                <a:solidFill>
                  <a:srgbClr val="F7217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13 of 14</a:t>
            </a:r>
          </a:p>
        </p:txBody>
      </p:sp>
      <p:sp>
        <p:nvSpPr>
          <p:cNvPr id="1098" name="Shape 1098"/>
          <p:cNvSpPr/>
          <p:nvPr/>
        </p:nvSpPr>
        <p:spPr>
          <a:xfrm>
            <a:off x="736732" y="3842445"/>
            <a:ext cx="1424366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0" marR="0" lvl="1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2700" b="1" i="0" u="none" strike="noStrike" kern="0" cap="none" spc="-130" normalizeH="0" baseline="0" noProof="0" dirty="0">
                <a:ln>
                  <a:noFill/>
                </a:ln>
                <a:solidFill>
                  <a:srgbClr val="F72175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 of 10</a:t>
            </a:r>
          </a:p>
        </p:txBody>
      </p:sp>
      <p:sp>
        <p:nvSpPr>
          <p:cNvPr id="1099" name="Shape 1099"/>
          <p:cNvSpPr/>
          <p:nvPr/>
        </p:nvSpPr>
        <p:spPr>
          <a:xfrm>
            <a:off x="4749910" y="1454057"/>
            <a:ext cx="1307690" cy="480315"/>
          </a:xfrm>
          <a:prstGeom prst="roundRect">
            <a:avLst>
              <a:gd name="adj" fmla="val 0"/>
            </a:avLst>
          </a:prstGeom>
          <a:solidFill>
            <a:srgbClr val="F82177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1100" name="Shape 1100"/>
          <p:cNvSpPr/>
          <p:nvPr/>
        </p:nvSpPr>
        <p:spPr>
          <a:xfrm>
            <a:off x="4781440" y="1480401"/>
            <a:ext cx="123247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24 of 25</a:t>
            </a:r>
          </a:p>
        </p:txBody>
      </p:sp>
      <p:sp>
        <p:nvSpPr>
          <p:cNvPr id="1102" name="Shape 1102"/>
          <p:cNvSpPr/>
          <p:nvPr/>
        </p:nvSpPr>
        <p:spPr>
          <a:xfrm>
            <a:off x="4774370" y="2278978"/>
            <a:ext cx="123247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1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0" cap="none" spc="-11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 of 13</a:t>
            </a:r>
          </a:p>
        </p:txBody>
      </p:sp>
      <p:sp>
        <p:nvSpPr>
          <p:cNvPr id="1104" name="Shape 1104"/>
          <p:cNvSpPr/>
          <p:nvPr/>
        </p:nvSpPr>
        <p:spPr>
          <a:xfrm>
            <a:off x="4774369" y="3070485"/>
            <a:ext cx="123247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18 of 20</a:t>
            </a:r>
          </a:p>
        </p:txBody>
      </p:sp>
      <p:sp>
        <p:nvSpPr>
          <p:cNvPr id="1106" name="Shape 1106"/>
          <p:cNvSpPr/>
          <p:nvPr/>
        </p:nvSpPr>
        <p:spPr>
          <a:xfrm>
            <a:off x="4774369" y="3865528"/>
            <a:ext cx="1232477" cy="40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marL="0" marR="0" lvl="1" indent="0" algn="ctr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500" b="1" spc="-1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sz="2400" b="1" i="0" u="none" strike="noStrike" kern="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10 of 10</a:t>
            </a: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357516" y="679417"/>
            <a:ext cx="2658166" cy="51774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072066" y="1434235"/>
            <a:ext cx="0" cy="5117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072066" y="2217683"/>
            <a:ext cx="0" cy="5117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072066" y="3012725"/>
            <a:ext cx="0" cy="5117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072066" y="3819362"/>
            <a:ext cx="0" cy="51173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651961" y="712519"/>
            <a:ext cx="1524595" cy="64126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Color can be used to call out important information and create visual weight.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1870055" y="1207652"/>
            <a:ext cx="780822" cy="224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870055" y="1207652"/>
            <a:ext cx="856" cy="23209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05250" y="498762"/>
            <a:ext cx="2003716" cy="65314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Alternately, isolating important information inside of a square block can create a greater contrast.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988075" y="-1195135"/>
            <a:ext cx="1648947" cy="95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405104" y="797325"/>
            <a:ext cx="856" cy="41268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405103" y="793530"/>
            <a:ext cx="489315" cy="15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/>
          <p:cNvSpPr txBox="1">
            <a:spLocks/>
          </p:cNvSpPr>
          <p:nvPr/>
        </p:nvSpPr>
        <p:spPr>
          <a:xfrm>
            <a:off x="394443" y="0"/>
            <a:ext cx="2673992" cy="77101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700" kern="0" dirty="0"/>
              <a:t>1) As per 2016 Fortune 500 list of companies, published 6/6/16; CA data as of 1/31/17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80399"/>
            <a:ext cx="4114800" cy="2086725"/>
          </a:xfrm>
        </p:spPr>
        <p:txBody>
          <a:bodyPr/>
          <a:lstStyle/>
          <a:p>
            <a:r>
              <a:rPr lang="en-US" dirty="0"/>
              <a:t>Insert bold statement, using </a:t>
            </a:r>
            <a:r>
              <a:rPr lang="en-US" dirty="0">
                <a:solidFill>
                  <a:schemeClr val="accent4"/>
                </a:solidFill>
              </a:rPr>
              <a:t>accent colors.</a:t>
            </a:r>
            <a:br>
              <a:rPr lang="en-US" dirty="0"/>
            </a:b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US" dirty="0"/>
              <a:t>Heading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nisi magna, </a:t>
            </a:r>
            <a:r>
              <a:rPr lang="en-US" dirty="0" err="1"/>
              <a:t>tincidunt</a:t>
            </a:r>
            <a:r>
              <a:rPr lang="en-US" dirty="0"/>
              <a:t> at convallis in, </a:t>
            </a:r>
            <a:r>
              <a:rPr lang="en-US" dirty="0" err="1"/>
              <a:t>dapibus</a:t>
            </a:r>
            <a:r>
              <a:rPr lang="en-US" dirty="0"/>
              <a:t> vitae sem. Nunc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libero gravida </a:t>
            </a:r>
            <a:r>
              <a:rPr lang="en-US" dirty="0" err="1"/>
              <a:t>ultricies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mi. </a:t>
            </a:r>
            <a:r>
              <a:rPr lang="en-US" dirty="0" err="1"/>
              <a:t>Praesent</a:t>
            </a:r>
            <a:r>
              <a:rPr lang="en-US" dirty="0"/>
              <a:t> a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Duis </a:t>
            </a:r>
            <a:r>
              <a:rPr lang="en-US" dirty="0" err="1"/>
              <a:t>porttitor</a:t>
            </a:r>
            <a:r>
              <a:rPr lang="en-US" dirty="0"/>
              <a:t> et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ex </a:t>
            </a:r>
            <a:r>
              <a:rPr lang="en-US" dirty="0" err="1"/>
              <a:t>orci</a:t>
            </a:r>
            <a:r>
              <a:rPr lang="en-US" dirty="0"/>
              <a:t>, convallis vitae </a:t>
            </a:r>
            <a:r>
              <a:rPr lang="en-US" dirty="0" err="1"/>
              <a:t>efficitur</a:t>
            </a:r>
            <a:r>
              <a:rPr lang="en-US" dirty="0"/>
              <a:t> a,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7528482"/>
              </p:ext>
            </p:extLst>
          </p:nvPr>
        </p:nvGraphicFramePr>
        <p:xfrm>
          <a:off x="4648200" y="681038"/>
          <a:ext cx="4038600" cy="338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1091849" y="4062071"/>
            <a:ext cx="1581706" cy="502809"/>
          </a:xfrm>
          <a:prstGeom prst="rect">
            <a:avLst/>
          </a:prstGeom>
          <a:solidFill>
            <a:schemeClr val="bg1"/>
          </a:solidFill>
          <a:ln w="6350">
            <a:solidFill>
              <a:srgbClr val="3737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 of copy block, use white for best contrast.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025659" y="3907602"/>
            <a:ext cx="0" cy="42853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673555" y="4336133"/>
            <a:ext cx="352104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>
          <a:xfrm>
            <a:off x="459743" y="218184"/>
            <a:ext cx="8224521" cy="276999"/>
          </a:xfrm>
          <a:prstGeom prst="rect">
            <a:avLst/>
          </a:prstGeom>
        </p:spPr>
        <p:txBody>
          <a:bodyPr vert="horz" wrap="square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40343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/>
          </p:cNvCxnSpPr>
          <p:nvPr/>
        </p:nvCxnSpPr>
        <p:spPr>
          <a:xfrm>
            <a:off x="507385" y="2785913"/>
            <a:ext cx="5912465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5"/>
          <p:cNvSpPr>
            <a:spLocks noGrp="1"/>
          </p:cNvSpPr>
          <p:nvPr>
            <p:ph type="title"/>
          </p:nvPr>
        </p:nvSpPr>
        <p:spPr>
          <a:xfrm>
            <a:off x="446463" y="789262"/>
            <a:ext cx="7886700" cy="2086725"/>
          </a:xfrm>
        </p:spPr>
        <p:txBody>
          <a:bodyPr/>
          <a:lstStyle/>
          <a:p>
            <a:r>
              <a:rPr lang="en-US" dirty="0"/>
              <a:t>Bulk Configuration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23FCD-2145-4380-A2B3-8D64BACDF8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4663" y="3065651"/>
            <a:ext cx="7897812" cy="423834"/>
          </a:xfrm>
        </p:spPr>
        <p:txBody>
          <a:bodyPr/>
          <a:lstStyle/>
          <a:p>
            <a:r>
              <a:rPr lang="en-US" dirty="0"/>
              <a:t>Multiple subjects, single request</a:t>
            </a:r>
          </a:p>
        </p:txBody>
      </p:sp>
    </p:spTree>
    <p:extLst>
      <p:ext uri="{BB962C8B-B14F-4D97-AF65-F5344CB8AC3E}">
        <p14:creationId xmlns:p14="http://schemas.microsoft.com/office/powerpoint/2010/main" val="70581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3"/>
          <p:cNvSpPr txBox="1">
            <a:spLocks/>
          </p:cNvSpPr>
          <p:nvPr/>
        </p:nvSpPr>
        <p:spPr>
          <a:xfrm>
            <a:off x="421822" y="421973"/>
            <a:ext cx="3952875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78E3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459743" y="218184"/>
            <a:ext cx="8224521" cy="276999"/>
          </a:xfrm>
          <a:prstGeom prst="rect">
            <a:avLst/>
          </a:prstGeom>
        </p:spPr>
        <p:txBody>
          <a:bodyPr vert="horz" wrap="square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Timeline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bold statement, using </a:t>
            </a:r>
            <a:r>
              <a:rPr lang="en-US" dirty="0">
                <a:solidFill>
                  <a:schemeClr val="accent4"/>
                </a:solidFill>
              </a:rPr>
              <a:t>accent colors.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896A44-CD05-4CEC-BFA5-FF6395B1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767551" y="3507542"/>
            <a:ext cx="7543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Placeholder 5"/>
          <p:cNvSpPr txBox="1">
            <a:spLocks/>
          </p:cNvSpPr>
          <p:nvPr/>
        </p:nvSpPr>
        <p:spPr bwMode="gray">
          <a:xfrm>
            <a:off x="4473454" y="3817582"/>
            <a:ext cx="1692693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89" name="Text Placeholder 5"/>
          <p:cNvSpPr txBox="1">
            <a:spLocks/>
          </p:cNvSpPr>
          <p:nvPr/>
        </p:nvSpPr>
        <p:spPr bwMode="gray">
          <a:xfrm>
            <a:off x="6131652" y="3817582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1394392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182550" y="3507542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3753244" y="3507542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4538590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5323937" y="3507542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109283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904004" y="3507542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7679976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 Placeholder 5"/>
          <p:cNvSpPr txBox="1">
            <a:spLocks/>
          </p:cNvSpPr>
          <p:nvPr/>
        </p:nvSpPr>
        <p:spPr bwMode="gray">
          <a:xfrm>
            <a:off x="628651" y="2506862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99" name="Text Placeholder 5"/>
          <p:cNvSpPr txBox="1">
            <a:spLocks/>
          </p:cNvSpPr>
          <p:nvPr/>
        </p:nvSpPr>
        <p:spPr bwMode="gray">
          <a:xfrm>
            <a:off x="2200547" y="2498780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0" name="Text Placeholder 5"/>
          <p:cNvSpPr txBox="1">
            <a:spLocks/>
          </p:cNvSpPr>
          <p:nvPr/>
        </p:nvSpPr>
        <p:spPr bwMode="gray">
          <a:xfrm>
            <a:off x="3686281" y="2498780"/>
            <a:ext cx="1692693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1" name="Text Placeholder 5"/>
          <p:cNvSpPr txBox="1">
            <a:spLocks/>
          </p:cNvSpPr>
          <p:nvPr/>
        </p:nvSpPr>
        <p:spPr bwMode="gray">
          <a:xfrm>
            <a:off x="5344479" y="2498780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2" name="Text Placeholder 5"/>
          <p:cNvSpPr txBox="1">
            <a:spLocks/>
          </p:cNvSpPr>
          <p:nvPr/>
        </p:nvSpPr>
        <p:spPr bwMode="gray">
          <a:xfrm>
            <a:off x="6832284" y="2491179"/>
            <a:ext cx="1683067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3" name="Oval 102"/>
          <p:cNvSpPr/>
          <p:nvPr/>
        </p:nvSpPr>
        <p:spPr>
          <a:xfrm>
            <a:off x="1330418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04" name="Text Placeholder 5"/>
          <p:cNvSpPr txBox="1">
            <a:spLocks/>
          </p:cNvSpPr>
          <p:nvPr/>
        </p:nvSpPr>
        <p:spPr bwMode="gray">
          <a:xfrm>
            <a:off x="1415824" y="3817582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sp>
        <p:nvSpPr>
          <p:cNvPr id="105" name="Text Placeholder 5"/>
          <p:cNvSpPr txBox="1">
            <a:spLocks/>
          </p:cNvSpPr>
          <p:nvPr/>
        </p:nvSpPr>
        <p:spPr bwMode="gray">
          <a:xfrm>
            <a:off x="2987720" y="3817582"/>
            <a:ext cx="1531484" cy="490343"/>
          </a:xfrm>
          <a:prstGeom prst="rect">
            <a:avLst/>
          </a:prstGeom>
          <a:ln>
            <a:noFill/>
          </a:ln>
        </p:spPr>
        <p:txBody>
          <a:bodyPr lIns="0" r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Text</a:t>
            </a: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2971704" y="3010560"/>
            <a:ext cx="0" cy="483627"/>
          </a:xfrm>
          <a:prstGeom prst="line">
            <a:avLst/>
          </a:prstGeom>
          <a:ln w="12700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903922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471317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041444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614015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2115711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3690013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5256356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838346" y="3442826"/>
            <a:ext cx="131923" cy="131923"/>
          </a:xfrm>
          <a:prstGeom prst="ellipse">
            <a:avLst/>
          </a:prstGeom>
          <a:solidFill>
            <a:schemeClr val="accent4"/>
          </a:solidFill>
          <a:ln w="19050" cap="flat" cmpd="sng" algn="ctr">
            <a:noFill/>
            <a:prstDash val="solid"/>
          </a:ln>
          <a:effectLst/>
        </p:spPr>
        <p:txBody>
          <a:bodyPr vert="horz" lIns="68580" tIns="68580" rIns="68580" bIns="685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 Unicode MS" pitchFamily="34" charset="-128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359889" y="264942"/>
            <a:ext cx="1572251" cy="857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5422311" y="375134"/>
            <a:ext cx="0" cy="19962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4932140" y="375133"/>
            <a:ext cx="489315" cy="15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3277589" y="210113"/>
            <a:ext cx="1690010" cy="68116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square color blocks to call out important information and create visual weight.</a:t>
            </a:r>
          </a:p>
        </p:txBody>
      </p:sp>
      <p:sp>
        <p:nvSpPr>
          <p:cNvPr id="44" name="Content Placeholder 25">
            <a:extLst>
              <a:ext uri="{FF2B5EF4-FFF2-40B4-BE49-F238E27FC236}">
                <a16:creationId xmlns:a16="http://schemas.microsoft.com/office/drawing/2014/main" id="{6E0CD20E-B7C3-4865-96DD-EB3CA28BB5B2}"/>
              </a:ext>
            </a:extLst>
          </p:cNvPr>
          <p:cNvSpPr txBox="1">
            <a:spLocks/>
          </p:cNvSpPr>
          <p:nvPr/>
        </p:nvSpPr>
        <p:spPr>
          <a:xfrm>
            <a:off x="5281863" y="696391"/>
            <a:ext cx="3341437" cy="1710633"/>
          </a:xfrm>
          <a:prstGeom prst="rect">
            <a:avLst/>
          </a:prstGeom>
          <a:solidFill>
            <a:schemeClr val="accent4"/>
          </a:solidFill>
        </p:spPr>
        <p:txBody>
          <a:bodyPr vert="horz" wrap="square" lIns="182880" tIns="182880" rIns="182880" bIns="18288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Sub-Head</a:t>
            </a:r>
          </a:p>
          <a:p>
            <a:r>
              <a:rPr lang="en-US"/>
              <a:t>Lorem ipsum dolor sit amet, consectetur adipiscing elit. Duis nisi magna, tincidunt </a:t>
            </a:r>
            <a:br>
              <a:rPr lang="en-US"/>
            </a:br>
            <a:r>
              <a:rPr lang="en-US"/>
              <a:t>at convallis in, dapibus vitae sem. Nunc tristique lectus tincidunt libero gravida ultricies. Sed eu fermentum mi. Praesent </a:t>
            </a:r>
            <a:br>
              <a:rPr lang="en-US"/>
            </a:br>
            <a:r>
              <a:rPr lang="en-US"/>
              <a:t>a dolor ut metus commodo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459743" y="218184"/>
            <a:ext cx="8224521" cy="276999"/>
          </a:xfrm>
          <a:prstGeom prst="rect">
            <a:avLst/>
          </a:prstGeom>
        </p:spPr>
        <p:txBody>
          <a:bodyPr vert="horz" wrap="square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9743" y="937506"/>
            <a:ext cx="4114800" cy="1089529"/>
          </a:xfrm>
        </p:spPr>
        <p:txBody>
          <a:bodyPr/>
          <a:lstStyle/>
          <a:p>
            <a:r>
              <a:rPr lang="en-US" dirty="0">
                <a:ea typeface="Arial" charset="0"/>
              </a:rPr>
              <a:t>Insert bold statement, using </a:t>
            </a:r>
            <a:r>
              <a:rPr lang="en-US" dirty="0">
                <a:solidFill>
                  <a:schemeClr val="accent6"/>
                </a:solidFill>
                <a:ea typeface="Arial" charset="0"/>
              </a:rPr>
              <a:t>accent colors.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016DC-3D46-43FE-A7F3-CCB44F7E0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6" name="Connector: Elbow 25"/>
          <p:cNvCxnSpPr>
            <a:cxnSpLocks/>
          </p:cNvCxnSpPr>
          <p:nvPr/>
        </p:nvCxnSpPr>
        <p:spPr>
          <a:xfrm>
            <a:off x="5337614" y="362199"/>
            <a:ext cx="274320" cy="365760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Chart 26"/>
          <p:cNvGraphicFramePr/>
          <p:nvPr>
            <p:extLst/>
          </p:nvPr>
        </p:nvGraphicFramePr>
        <p:xfrm>
          <a:off x="628650" y="2179121"/>
          <a:ext cx="7886700" cy="2129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Rectangle 30"/>
          <p:cNvSpPr/>
          <p:nvPr/>
        </p:nvSpPr>
        <p:spPr>
          <a:xfrm>
            <a:off x="3182592" y="213755"/>
            <a:ext cx="2178772" cy="4631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836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 of small copy block with subhead, use white for best contrast.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72883" y="771016"/>
            <a:ext cx="2079563" cy="1926782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40% More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Lorem ipsum dolor sit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amet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consectetur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adipiscing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elit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Duis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nisi magna,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tincidunt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at convallis in,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dapibus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vitae sem. Nunc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tristique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tincidunt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libero gravida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ultricies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50632" y="771016"/>
            <a:ext cx="2079563" cy="1926782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Million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Lorem ipsum dolor sit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amet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consectetur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adipiscing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elit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Duis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nisi magna,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tincidunt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at convallis in,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dapibus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vitae sem. Nunc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tristique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tincidunt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libero gravida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ultricies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59743" y="218184"/>
            <a:ext cx="8224521" cy="276999"/>
          </a:xfrm>
          <a:prstGeom prst="rect">
            <a:avLst/>
          </a:prstGeom>
        </p:spPr>
        <p:txBody>
          <a:bodyPr vert="horz" wrap="square" lIns="0" tIns="0" rIns="9144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lang="en-US" sz="12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79450" indent="-28575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79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2800" b="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20800" marR="0" indent="-22860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0200" indent="-22860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28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Graphs 2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680399"/>
            <a:ext cx="4114800" cy="1588127"/>
          </a:xfrm>
        </p:spPr>
        <p:txBody>
          <a:bodyPr/>
          <a:lstStyle/>
          <a:p>
            <a:r>
              <a:rPr lang="en-US" dirty="0"/>
              <a:t>Insert bold statement, using </a:t>
            </a:r>
            <a:r>
              <a:rPr lang="en-US" dirty="0">
                <a:solidFill>
                  <a:schemeClr val="accent3"/>
                </a:solidFill>
              </a:rPr>
              <a:t>accent colors.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nisi magna, </a:t>
            </a:r>
            <a:r>
              <a:rPr lang="en-US" dirty="0" err="1"/>
              <a:t>tincidunt</a:t>
            </a:r>
            <a:r>
              <a:rPr lang="en-US" dirty="0"/>
              <a:t> at convallis in, </a:t>
            </a:r>
            <a:r>
              <a:rPr lang="en-US" dirty="0" err="1"/>
              <a:t>dapibus</a:t>
            </a:r>
            <a:r>
              <a:rPr lang="en-US" dirty="0"/>
              <a:t> vitae sem. Nunc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libero gravida </a:t>
            </a:r>
            <a:r>
              <a:rPr lang="en-US" dirty="0" err="1"/>
              <a:t>ultricies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mi. </a:t>
            </a:r>
            <a:r>
              <a:rPr lang="en-US" dirty="0" err="1"/>
              <a:t>Praesent</a:t>
            </a:r>
            <a:r>
              <a:rPr lang="en-US" dirty="0"/>
              <a:t> a dolor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Duis </a:t>
            </a:r>
            <a:r>
              <a:rPr lang="en-US" dirty="0" err="1"/>
              <a:t>porttitor</a:t>
            </a:r>
            <a:r>
              <a:rPr lang="en-US" dirty="0"/>
              <a:t> et </a:t>
            </a:r>
            <a:r>
              <a:rPr lang="en-US" dirty="0" err="1"/>
              <a:t>lacus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Nullam</a:t>
            </a:r>
            <a:r>
              <a:rPr lang="en-US" dirty="0"/>
              <a:t> ex </a:t>
            </a:r>
            <a:r>
              <a:rPr lang="en-US" dirty="0" err="1"/>
              <a:t>orci</a:t>
            </a:r>
            <a:r>
              <a:rPr lang="en-US" dirty="0"/>
              <a:t>, convallis vitae </a:t>
            </a:r>
            <a:r>
              <a:rPr lang="en-US" dirty="0" err="1"/>
              <a:t>efficitur</a:t>
            </a:r>
            <a:r>
              <a:rPr lang="en-US" dirty="0"/>
              <a:t> a,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6" name="Content Placeholder 1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7977292"/>
              </p:ext>
            </p:extLst>
          </p:nvPr>
        </p:nvGraphicFramePr>
        <p:xfrm>
          <a:off x="4648200" y="681038"/>
          <a:ext cx="4038600" cy="3384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E831A-9CDB-4056-9B31-AAB372249C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4" name="Connector: Elbow 23"/>
          <p:cNvCxnSpPr>
            <a:cxnSpLocks/>
          </p:cNvCxnSpPr>
          <p:nvPr/>
        </p:nvCxnSpPr>
        <p:spPr>
          <a:xfrm>
            <a:off x="5337614" y="362199"/>
            <a:ext cx="274320" cy="365760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111336" y="201881"/>
            <a:ext cx="2341524" cy="4434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B23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Mixed highlight colors are acceptable when used for differentiating information.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9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449035" y="0"/>
            <a:ext cx="2673992" cy="77101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 Placeholder 3"/>
          <p:cNvSpPr txBox="1">
            <a:spLocks/>
          </p:cNvSpPr>
          <p:nvPr/>
        </p:nvSpPr>
        <p:spPr>
          <a:xfrm>
            <a:off x="412108" y="679417"/>
            <a:ext cx="2658166" cy="51774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Text/Bulleted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DC692-2026-4CDB-B3FE-4CD2C44C2B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6" name="Connector: Elbow 65"/>
          <p:cNvCxnSpPr>
            <a:cxnSpLocks/>
          </p:cNvCxnSpPr>
          <p:nvPr/>
        </p:nvCxnSpPr>
        <p:spPr>
          <a:xfrm>
            <a:off x="5717624" y="540329"/>
            <a:ext cx="274320" cy="365760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610099" y="192850"/>
            <a:ext cx="2159629" cy="70967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B23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neutral colors as background to contain and separate information. Add color block to highlight heading.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205393"/>
              </p:ext>
            </p:extLst>
          </p:nvPr>
        </p:nvGraphicFramePr>
        <p:xfrm>
          <a:off x="5154415" y="1144697"/>
          <a:ext cx="1684866" cy="15751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31740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Forrester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12577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Forrester names</a:t>
                      </a:r>
                      <a:r>
                        <a:rPr kumimoji="0" lang="en-US" sz="938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CA                a Leader in:</a:t>
                      </a:r>
                    </a:p>
                    <a:p>
                      <a:pPr marL="108347" marR="0" lvl="0" indent="-108347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/>
                        <a:buChar char="•"/>
                        <a:tabLst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API Management</a:t>
                      </a:r>
                      <a:r>
                        <a:rPr kumimoji="0" lang="en-US" sz="105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  <a:p>
                      <a:pPr marL="108347" marR="0" lvl="0" indent="-108347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/>
                        <a:buChar char="•"/>
                        <a:tabLst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Performance Management</a:t>
                      </a:r>
                      <a:r>
                        <a:rPr kumimoji="0" lang="en-US" sz="105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37394E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98089"/>
              </p:ext>
            </p:extLst>
          </p:nvPr>
        </p:nvGraphicFramePr>
        <p:xfrm>
          <a:off x="5154415" y="2816390"/>
          <a:ext cx="1684866" cy="14034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2772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Ovum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1098674">
                <a:tc>
                  <a:txBody>
                    <a:bodyPr/>
                    <a:lstStyle/>
                    <a:p>
                      <a:pPr defTabSz="171450">
                        <a:spcBef>
                          <a:spcPts val="375"/>
                        </a:spcBef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Ovum names CA                                  a Leader in:</a:t>
                      </a:r>
                    </a:p>
                    <a:p>
                      <a:pPr marL="108347" indent="-108347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API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  <a:p>
                      <a:pPr marL="108347" indent="-108347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Privileged Identity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276203"/>
              </p:ext>
            </p:extLst>
          </p:nvPr>
        </p:nvGraphicFramePr>
        <p:xfrm>
          <a:off x="3344777" y="1144696"/>
          <a:ext cx="1744579" cy="30815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44579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33035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Gartner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27511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75"/>
                        </a:spcBef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Gartner names CA                       a Leader in: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API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Project and Portfolio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Application Release Automation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IT Portfolio Analysis Applications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  <a:p>
                      <a:pPr marL="108347" indent="-108347" algn="l">
                        <a:lnSpc>
                          <a:spcPct val="107000"/>
                        </a:lnSpc>
                        <a:spcBef>
                          <a:spcPts val="375"/>
                        </a:spcBef>
                        <a:buSzPct val="100000"/>
                        <a:buFont typeface="Arial"/>
                        <a:buChar char="•"/>
                        <a:tabLst>
                          <a:tab pos="171450" algn="l"/>
                        </a:tabLst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Identity Governance and Administration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799097"/>
              </p:ext>
            </p:extLst>
          </p:nvPr>
        </p:nvGraphicFramePr>
        <p:xfrm>
          <a:off x="6930185" y="1144697"/>
          <a:ext cx="1684866" cy="12833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2469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IDC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Marketscape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978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75"/>
                        </a:spcBef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IDC </a:t>
                      </a:r>
                      <a:r>
                        <a:rPr lang="en-US" sz="1050" b="1" dirty="0" err="1">
                          <a:ea typeface="Arial"/>
                          <a:cs typeface="Arial"/>
                          <a:sym typeface="Arial"/>
                        </a:rPr>
                        <a:t>MarketScape</a:t>
                      </a: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 names </a:t>
                      </a:r>
                      <a:r>
                        <a:rPr lang="en-US" sz="1050" b="1" spc="-42" dirty="0">
                          <a:ea typeface="Arial"/>
                          <a:cs typeface="Arial"/>
                          <a:sym typeface="Arial"/>
                        </a:rPr>
                        <a:t>CA a </a:t>
                      </a: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Leader in:</a:t>
                      </a:r>
                    </a:p>
                    <a:p>
                      <a:pPr marL="171450" indent="-126206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Project and Portfolio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720218"/>
              </p:ext>
            </p:extLst>
          </p:nvPr>
        </p:nvGraphicFramePr>
        <p:xfrm>
          <a:off x="6930185" y="2547686"/>
          <a:ext cx="1684866" cy="16687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84866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</a:tblGrid>
              <a:tr h="277268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KuppingerCole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1098674">
                <a:tc>
                  <a:txBody>
                    <a:bodyPr/>
                    <a:lstStyle/>
                    <a:p>
                      <a:pPr defTabSz="171450">
                        <a:spcBef>
                          <a:spcPts val="375"/>
                        </a:spcBef>
                        <a:defRPr sz="2800" b="1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b="1" dirty="0" err="1">
                          <a:ea typeface="Arial"/>
                          <a:cs typeface="Arial"/>
                          <a:sym typeface="Arial"/>
                        </a:rPr>
                        <a:t>KuppingerCole</a:t>
                      </a: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 names</a:t>
                      </a:r>
                      <a:r>
                        <a:rPr lang="en-US" sz="1050" b="1" spc="-53" dirty="0">
                          <a:ea typeface="Arial"/>
                          <a:cs typeface="Arial"/>
                          <a:sym typeface="Arial"/>
                        </a:rPr>
                        <a:t> CA a </a:t>
                      </a:r>
                      <a:r>
                        <a:rPr lang="en-US" sz="1050" b="1" dirty="0">
                          <a:ea typeface="Arial"/>
                          <a:cs typeface="Arial"/>
                          <a:sym typeface="Arial"/>
                        </a:rPr>
                        <a:t>leader in:</a:t>
                      </a:r>
                    </a:p>
                    <a:p>
                      <a:pPr marL="126206" indent="-126206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Privileged Access Management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  <a:p>
                      <a:pPr marL="126206" indent="-126206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Single Sign-On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  <a:p>
                      <a:pPr marL="126206" indent="-126206" defTabSz="171450">
                        <a:spcBef>
                          <a:spcPts val="375"/>
                        </a:spcBef>
                        <a:buClr>
                          <a:srgbClr val="36384E"/>
                        </a:buClr>
                        <a:buSzPct val="100000"/>
                        <a:buFont typeface="Arial"/>
                        <a:buChar char="•"/>
                        <a:defRPr sz="2800">
                          <a:solidFill>
                            <a:srgbClr val="37394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z="1050" dirty="0">
                          <a:ea typeface="Arial"/>
                          <a:cs typeface="Arial"/>
                          <a:sym typeface="Arial"/>
                        </a:rPr>
                        <a:t>Adaptive Authentication</a:t>
                      </a:r>
                      <a:r>
                        <a:rPr lang="en-US" sz="1050" baseline="30000" dirty="0">
                          <a:ea typeface="Arial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04767"/>
              </p:ext>
            </p:extLst>
          </p:nvPr>
        </p:nvGraphicFramePr>
        <p:xfrm>
          <a:off x="457200" y="1144696"/>
          <a:ext cx="2815389" cy="308152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5614">
                  <a:extLst>
                    <a:ext uri="{9D8B030D-6E8A-4147-A177-3AD203B41FA5}">
                      <a16:colId xmlns:a16="http://schemas.microsoft.com/office/drawing/2014/main" val="3518708560"/>
                    </a:ext>
                  </a:extLst>
                </a:gridCol>
                <a:gridCol w="2419775">
                  <a:extLst>
                    <a:ext uri="{9D8B030D-6E8A-4147-A177-3AD203B41FA5}">
                      <a16:colId xmlns:a16="http://schemas.microsoft.com/office/drawing/2014/main" val="3442446675"/>
                    </a:ext>
                  </a:extLst>
                </a:gridCol>
              </a:tblGrid>
              <a:tr h="306595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Market Share Position 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+mn-lt"/>
                        </a:rPr>
                        <a:t>14</a:t>
                      </a:r>
                      <a:endParaRPr lang="en-US" sz="1400" dirty="0"/>
                    </a:p>
                  </a:txBody>
                  <a:tcPr marL="182880" marR="18288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marL="182880" marR="18288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78787139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j-lt"/>
                        </a:rPr>
                        <a:t>#1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Service Virtualization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11038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API Management</a:t>
                      </a:r>
                      <a:endParaRPr lang="en-US" sz="1200" dirty="0"/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728348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 Project &amp; Portfolio Management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030605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Network Performance Monitoring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41679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Release Automation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96795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Mainframe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154684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Privileged Access Management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50748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Agile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862200"/>
                  </a:ext>
                </a:extLst>
              </a:tr>
              <a:tr h="30832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8364D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#4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Security: Single Sign-On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56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0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/>
          </p:cNvCxnSpPr>
          <p:nvPr/>
        </p:nvCxnSpPr>
        <p:spPr>
          <a:xfrm>
            <a:off x="505550" y="2814757"/>
            <a:ext cx="3767956" cy="0"/>
          </a:xfrm>
          <a:prstGeom prst="line">
            <a:avLst/>
          </a:prstGeom>
          <a:ln w="165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1479362" y="1459091"/>
            <a:ext cx="5915025" cy="7456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1" i="0" kern="1200" spc="-15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3" b="1" i="0" u="none" strike="noStrike" kern="1200" cap="none" spc="-15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Photography</a:t>
            </a:r>
            <a:br>
              <a:rPr lang="en-US" sz="6000" dirty="0"/>
            </a:br>
            <a:r>
              <a:rPr lang="en-US" sz="6000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A115D-43C4-4F9C-A265-C584ED73A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" b="22"/>
          <a:stretch/>
        </p:blipFill>
        <p:spPr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50000"/>
                  </a:schemeClr>
                </a:solidFill>
              </a:rPr>
              <a:t>Header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68713" y="1220584"/>
            <a:ext cx="2935100" cy="1946788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Duis nisi magna,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at convallis in,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dapibus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vitae sem. Nunc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tristique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lectus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libero gravida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ultricies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fermentum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mi.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Praesent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dolor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metus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commodo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eget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nec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justo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Duis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porttitor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lacus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nec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scelerisque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Nullam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ex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, convallis.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879" y="3128567"/>
            <a:ext cx="1722167" cy="857063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B233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full bleed images with type, be sure to choose the appropriate text color for best contrast.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8364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66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561C5-BB8C-4FF8-8D57-3CBBBFA048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5F65D-20B3-4A00-9821-A6DB9BA18B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E52EF-41C1-4E31-9179-358F38F59DA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EFC943-D849-452E-AD7D-6724282AFC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CA188B-9EB0-4B45-9A74-9ECA092F06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B4E4C5-B3D3-49DE-BA67-9DDE5CE955B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067486-6ABD-407F-9DB1-C575DA6F728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4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B27217-5277-4920-A459-C0AFFD1E8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Bulk Operations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949166" cy="341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Module Actions and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Target Permissions support bulk operations </a:t>
            </a:r>
          </a:p>
          <a:p>
            <a:pPr marL="285750" marR="0" lvl="0" indent="-28575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configuration e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nables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Request access for a group of users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creation of managed objects - onboarding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</a:t>
            </a:r>
            <a:r>
              <a:rPr lang="en-US" sz="1400" dirty="0" err="1">
                <a:solidFill>
                  <a:prstClr val="white"/>
                </a:solidFill>
                <a:latin typeface="Arial"/>
              </a:rPr>
              <a:t>ify</a:t>
            </a:r>
            <a:r>
              <a:rPr lang="en-US" sz="1400" dirty="0">
                <a:solidFill>
                  <a:prstClr val="white"/>
                </a:solidFill>
                <a:latin typeface="Arial"/>
              </a:rPr>
              <a:t> multiple users / groups in a single request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Utilizes the Bulk Loader admin task of Identity Manager</a:t>
            </a:r>
            <a:endParaRPr lang="en-US" sz="1500" dirty="0">
              <a:solidFill>
                <a:prstClr val="white"/>
              </a:solidFill>
              <a:latin typeface="Arial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Bulk Configuration became much simpler since the release of Identity Portal 14.1 GA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CFD55B19-F49C-4172-A4D5-444C9703D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2156D9A6-1145-4A37-9569-66FB0D5513D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7F02C5-A7A2-48A4-9BE3-F74A5298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528925"/>
            <a:ext cx="5429249" cy="26591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45AC9C-80AB-4157-ADF5-A86BC4B582CF}"/>
              </a:ext>
            </a:extLst>
          </p:cNvPr>
          <p:cNvSpPr txBox="1"/>
          <p:nvPr/>
        </p:nvSpPr>
        <p:spPr>
          <a:xfrm>
            <a:off x="266700" y="1416987"/>
            <a:ext cx="3371850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white"/>
                </a:solidFill>
              </a:rPr>
              <a:t>Bulk operation for Module Actions was extended in Identity Portal 14.1 GA to support all types of actions: Create, Modify and Delete, with a friendlier UX</a:t>
            </a:r>
          </a:p>
        </p:txBody>
      </p:sp>
      <p:pic>
        <p:nvPicPr>
          <p:cNvPr id="24" name="Graphic 23" descr="Group">
            <a:extLst>
              <a:ext uri="{FF2B5EF4-FFF2-40B4-BE49-F238E27FC236}">
                <a16:creationId xmlns:a16="http://schemas.microsoft.com/office/drawing/2014/main" id="{44B90082-180B-438E-934F-E688CE320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4089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a module action enables bulk operation it will have the option to choose multiple subjects for the request (Users / Groups)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Request information is submitted either by using multiple forms or by Uploading CSV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using multiple forms, each subject in the request will be linked to an instance of the action’s form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</a:rPr>
              <a:t>If using a CSV file, its columns should match the properties in the form and there must be a column which uniquely identifies the user</a:t>
            </a: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Module Actions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80010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Module action that supports bulk operation will be linked not only to </a:t>
            </a:r>
            <a:b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action’s form but also to a Bulk form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The Bulk form should use a Bulk Loader task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form can remain empty or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 contain properties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Bulk loader task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should use the ‘</a:t>
            </a:r>
            <a:r>
              <a:rPr lang="en-US" sz="1500" dirty="0" err="1">
                <a:solidFill>
                  <a:prstClr val="white"/>
                </a:solidFill>
                <a:latin typeface="Arial"/>
              </a:rPr>
              <a:t>executeTask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’ operation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BD6EA64-B6BD-4EAD-AC32-BE0E22017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03605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Target Permission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1483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to a permission in the backend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1311620" y="421973"/>
            <a:ext cx="6399873" cy="222885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+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2368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572543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Execution Plan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00421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Defines execution rules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333208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Form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46108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 be either empty or contains properties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963029" y="3015279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Task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090906" y="3219198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Usually ‘directChange’</a:t>
            </a:r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6685194" y="2574811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3612"/>
            <a:ext cx="9144000" cy="867930"/>
          </a:xfrm>
        </p:spPr>
        <p:txBody>
          <a:bodyPr/>
          <a:lstStyle/>
          <a:p>
            <a:pPr algn="ctr">
              <a:tabLst>
                <a:tab pos="1938338" algn="l"/>
              </a:tabLst>
            </a:pPr>
            <a:r>
              <a:rPr lang="en-US" sz="3200" dirty="0"/>
              <a:t>Access Configuration</a:t>
            </a:r>
            <a:br>
              <a:rPr lang="en-US" sz="3200" dirty="0"/>
            </a:br>
            <a:r>
              <a:rPr lang="en-US" sz="2400" dirty="0"/>
              <a:t>Brief Reminder</a:t>
            </a: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21" y="2146019"/>
            <a:ext cx="538904" cy="714361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B1323CD4-307B-4727-856F-56EF062C9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8884" y="2146019"/>
            <a:ext cx="745666" cy="74566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3D0930-72AD-4C73-BD37-2234BDD7D832}"/>
              </a:ext>
            </a:extLst>
          </p:cNvPr>
          <p:cNvCxnSpPr>
            <a:cxnSpLocks/>
          </p:cNvCxnSpPr>
          <p:nvPr/>
        </p:nvCxnSpPr>
        <p:spPr>
          <a:xfrm>
            <a:off x="5054600" y="2571749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75A6E590-2E94-4F32-8705-9507E55CA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9661" y="2037025"/>
            <a:ext cx="852339" cy="852339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3FC4D30-64CB-40D2-9FF4-75967357CA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5494" y="2152368"/>
            <a:ext cx="790058" cy="79005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9D17B3-3D0A-4B29-962B-FE8420DF428A}"/>
              </a:ext>
            </a:extLst>
          </p:cNvPr>
          <p:cNvCxnSpPr>
            <a:cxnSpLocks/>
          </p:cNvCxnSpPr>
          <p:nvPr/>
        </p:nvCxnSpPr>
        <p:spPr>
          <a:xfrm>
            <a:off x="3279015" y="2565398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nlock">
            <a:extLst>
              <a:ext uri="{FF2B5EF4-FFF2-40B4-BE49-F238E27FC236}">
                <a16:creationId xmlns:a16="http://schemas.microsoft.com/office/drawing/2014/main" id="{D1F320CD-6F15-41DC-89B0-2430ABE430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999" y="2092956"/>
            <a:ext cx="790058" cy="79005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46466B9-35CF-4455-968B-ECAA1C1C485B}"/>
              </a:ext>
            </a:extLst>
          </p:cNvPr>
          <p:cNvSpPr/>
          <p:nvPr/>
        </p:nvSpPr>
        <p:spPr>
          <a:xfrm>
            <a:off x="274429" y="3012385"/>
            <a:ext cx="1737360" cy="4800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Permission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F514FE-EAAB-40EF-BB8C-38BFD2EBC0DE}"/>
              </a:ext>
            </a:extLst>
          </p:cNvPr>
          <p:cNvSpPr/>
          <p:nvPr/>
        </p:nvSpPr>
        <p:spPr>
          <a:xfrm>
            <a:off x="402307" y="3216304"/>
            <a:ext cx="1508760" cy="703278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vert="horz" lIns="54864" tIns="51435" rIns="34290" bIns="51435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 user representation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3077FF-B42E-45D9-A9B7-9B6A47680169}"/>
              </a:ext>
            </a:extLst>
          </p:cNvPr>
          <p:cNvCxnSpPr>
            <a:cxnSpLocks/>
          </p:cNvCxnSpPr>
          <p:nvPr/>
        </p:nvCxnSpPr>
        <p:spPr>
          <a:xfrm>
            <a:off x="1575902" y="2565396"/>
            <a:ext cx="655406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2">
            <a:extLst>
              <a:ext uri="{FF2B5EF4-FFF2-40B4-BE49-F238E27FC236}">
                <a16:creationId xmlns:a16="http://schemas.microsoft.com/office/drawing/2014/main" id="{179DFE13-2EC4-4532-83C0-D8868F8F0F4A}"/>
              </a:ext>
            </a:extLst>
          </p:cNvPr>
          <p:cNvSpPr txBox="1">
            <a:spLocks/>
          </p:cNvSpPr>
          <p:nvPr/>
        </p:nvSpPr>
        <p:spPr bwMode="gray">
          <a:xfrm>
            <a:off x="457200" y="398011"/>
            <a:ext cx="6223000" cy="867930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bg1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sz="2800" dirty="0">
                <a:solidFill>
                  <a:schemeClr val="accent4"/>
                </a:solidFill>
                <a:sym typeface="Arial"/>
              </a:rPr>
              <a:t>Bulk Configuration</a:t>
            </a:r>
            <a:br>
              <a:rPr lang="en-US" sz="2800" dirty="0">
                <a:sym typeface="Arial"/>
              </a:rPr>
            </a:br>
            <a:r>
              <a:rPr lang="en-US" sz="2800" dirty="0">
                <a:sym typeface="Arial"/>
              </a:rPr>
              <a:t>Access Request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A21A8-1CDC-44FD-9857-A62C766245B0}"/>
              </a:ext>
            </a:extLst>
          </p:cNvPr>
          <p:cNvSpPr txBox="1"/>
          <p:nvPr/>
        </p:nvSpPr>
        <p:spPr>
          <a:xfrm>
            <a:off x="457200" y="1429687"/>
            <a:ext cx="7848600" cy="131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prstClr val="white"/>
              </a:solidFill>
            </a:endParaRPr>
          </a:p>
          <a:p>
            <a:pPr lvl="0">
              <a:lnSpc>
                <a:spcPct val="200000"/>
              </a:lnSpc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4B510-B087-469D-BD68-0F34E9E79135}"/>
              </a:ext>
            </a:extLst>
          </p:cNvPr>
          <p:cNvSpPr txBox="1"/>
          <p:nvPr/>
        </p:nvSpPr>
        <p:spPr>
          <a:xfrm>
            <a:off x="457200" y="1429687"/>
            <a:ext cx="7848600" cy="270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</a:t>
            </a:r>
            <a:r>
              <a:rPr lang="en-US" sz="1500" dirty="0">
                <a:solidFill>
                  <a:prstClr val="white"/>
                </a:solidFill>
                <a:latin typeface="Arial"/>
              </a:rPr>
              <a:t>Execution Plan element supports both Single and Bulk operations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In a bulk Execution Plan, each action will have two forms: Bulk form and Single form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Target Permission can use both Single and Bulk Execution Plans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Arial"/>
              </a:rPr>
              <a:t>Use a Hidden (server type) property in the single action form to submit the name or value of the Target Permission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E3CEBD8-3854-42E4-82F2-61DC8011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129" y="679450"/>
            <a:ext cx="750237" cy="7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2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Corp and Event Divider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9037262D-DDDF-418D-8C69-E30C2D4125CC}"/>
    </a:ext>
  </a:extLst>
</a:theme>
</file>

<file path=ppt/theme/theme2.xml><?xml version="1.0" encoding="utf-8"?>
<a:theme xmlns:a="http://schemas.openxmlformats.org/drawingml/2006/main" name="Title and Content MASTER -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F86F0CE3-5957-4FB5-8106-070976469173}"/>
    </a:ext>
  </a:extLst>
</a:theme>
</file>

<file path=ppt/theme/theme3.xml><?xml version="1.0" encoding="utf-8"?>
<a:theme xmlns:a="http://schemas.openxmlformats.org/drawingml/2006/main" name="Corp and Event Divider dark">
  <a:themeElements>
    <a:clrScheme name="CA Rebrand 2018">
      <a:dk1>
        <a:srgbClr val="38364D"/>
      </a:dk1>
      <a:lt1>
        <a:srgbClr val="FFFFFF"/>
      </a:lt1>
      <a:dk2>
        <a:srgbClr val="44368F"/>
      </a:dk2>
      <a:lt2>
        <a:srgbClr val="D5D5DC"/>
      </a:lt2>
      <a:accent1>
        <a:srgbClr val="008CFF"/>
      </a:accent1>
      <a:accent2>
        <a:srgbClr val="9745D8"/>
      </a:accent2>
      <a:accent3>
        <a:srgbClr val="D8FE59"/>
      </a:accent3>
      <a:accent4>
        <a:srgbClr val="F72175"/>
      </a:accent4>
      <a:accent5>
        <a:srgbClr val="D5D5DC"/>
      </a:accent5>
      <a:accent6>
        <a:srgbClr val="66FFFF"/>
      </a:accent6>
      <a:hlink>
        <a:srgbClr val="008CFF"/>
      </a:hlink>
      <a:folHlink>
        <a:srgbClr val="9645D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_Corp_and_Event_Template_light_and_dark_2018_16x9" id="{4C36FDC0-EA79-4372-AD67-C8D2F5797748}" vid="{C3D15387-4580-4FA7-BBC7-DC0E21CA41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Format xmlns="05f30027-ee48-4e27-9220-f2cd5eea7137">Office Templates</Format>
    <Template_x0020_Type xmlns="05f30027-ee48-4e27-9220-f2cd5eea7137">PowerPoint</Template_x0020_Type>
    <SharedWithUsers xmlns="c8d72d38-01c7-478f-9d17-b4abdd9faf2f">
      <UserInfo>
        <DisplayName>Vishnumolakala, Siva Naga Koteswara Rao</DisplayName>
        <AccountId>7664</AccountId>
        <AccountType/>
      </UserInfo>
      <UserInfo>
        <DisplayName>Tsygikal, Diana</DisplayName>
        <AccountId>8361</AccountId>
        <AccountType/>
      </UserInfo>
      <UserInfo>
        <DisplayName>Trump, Edith L</DisplayName>
        <AccountId>979</AccountId>
        <AccountType/>
      </UserInfo>
      <UserInfo>
        <DisplayName>Segu, Murali Krishna</DisplayName>
        <AccountId>9665</AccountId>
        <AccountType/>
      </UserInfo>
      <UserInfo>
        <DisplayName>Pritchard, Simon</DisplayName>
        <AccountId>10487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A2EAAD2A8D84C99E208EBB3CF8084" ma:contentTypeVersion="8" ma:contentTypeDescription="Create a new document." ma:contentTypeScope="" ma:versionID="9041d173a50b7af226e76fed2d5ec63c">
  <xsd:schema xmlns:xsd="http://www.w3.org/2001/XMLSchema" xmlns:xs="http://www.w3.org/2001/XMLSchema" xmlns:p="http://schemas.microsoft.com/office/2006/metadata/properties" xmlns:ns1="http://schemas.microsoft.com/sharepoint/v3" xmlns:ns2="05f30027-ee48-4e27-9220-f2cd5eea7137" xmlns:ns3="c8d72d38-01c7-478f-9d17-b4abdd9faf2f" targetNamespace="http://schemas.microsoft.com/office/2006/metadata/properties" ma:root="true" ma:fieldsID="2751289f359896cdb6165645c5d8a7ad" ns1:_="" ns2:_="" ns3:_="">
    <xsd:import namespace="http://schemas.microsoft.com/sharepoint/v3"/>
    <xsd:import namespace="05f30027-ee48-4e27-9220-f2cd5eea7137"/>
    <xsd:import namespace="c8d72d38-01c7-478f-9d17-b4abdd9faf2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0027-ee48-4e27-9220-f2cd5eea7137" elementFormDefault="qualified">
    <xsd:import namespace="http://schemas.microsoft.com/office/2006/documentManagement/types"/>
    <xsd:import namespace="http://schemas.microsoft.com/office/infopath/2007/PartnerControl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 ma:readOnly="false">
      <xsd:simpleType>
        <xsd:restriction base="dms:Choice">
          <xsd:enumeration value="Word"/>
          <xsd:enumeration value="PowerPoint"/>
          <xsd:enumeration value="Email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72d38-01c7-478f-9d17-b4abdd9fa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0B3489D-5912-4CD1-9226-8433DFA24810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05f30027-ee48-4e27-9220-f2cd5eea713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c8d72d38-01c7-478f-9d17-b4abdd9faf2f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B37E0C-3142-43B1-84CF-C477273B2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1D17E6-4DD1-45BA-BD40-7ED4BA73A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f30027-ee48-4e27-9220-f2cd5eea7137"/>
    <ds:schemaRef ds:uri="c8d72d38-01c7-478f-9d17-b4abdd9fa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2CC052-CE5D-436A-98C4-635E6B3B544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CA_Corp_and_Event_Template_light_and_dark_2018_16x9</Template>
  <TotalTime>3366</TotalTime>
  <Words>1790</Words>
  <Application>Microsoft Office PowerPoint</Application>
  <PresentationFormat>On-screen Show (16:9)</PresentationFormat>
  <Paragraphs>308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 Unicode MS</vt:lpstr>
      <vt:lpstr>Arial</vt:lpstr>
      <vt:lpstr>CA Sans</vt:lpstr>
      <vt:lpstr>Helvetica Light</vt:lpstr>
      <vt:lpstr>Wingdings</vt:lpstr>
      <vt:lpstr>Corp and Event Divider</vt:lpstr>
      <vt:lpstr>Title and Content MASTER - dark</vt:lpstr>
      <vt:lpstr>Corp and Event Divider dark</vt:lpstr>
      <vt:lpstr>Various Topics: Bulk Conf, Analytics, Branding &amp; Localization</vt:lpstr>
      <vt:lpstr>Agenda</vt:lpstr>
      <vt:lpstr>Bulk Configuration</vt:lpstr>
      <vt:lpstr>PowerPoint Presentation</vt:lpstr>
      <vt:lpstr>PowerPoint Presentation</vt:lpstr>
      <vt:lpstr>PowerPoint Presentation</vt:lpstr>
      <vt:lpstr>PowerPoint Presentation</vt:lpstr>
      <vt:lpstr>Access Configuration Brief Reminder</vt:lpstr>
      <vt:lpstr>PowerPoint Presentation</vt:lpstr>
      <vt:lpstr>PowerPoint Presentation</vt:lpstr>
      <vt:lpstr>PowerPoint Presentation</vt:lpstr>
      <vt:lpstr>Bulk Access Configuration </vt:lpstr>
      <vt:lpstr>PowerPoint Presentation</vt:lpstr>
      <vt:lpstr>Analytics</vt:lpstr>
      <vt:lpstr>PowerPoint Presentation</vt:lpstr>
      <vt:lpstr>PowerPoint Presentation</vt:lpstr>
      <vt:lpstr>PowerPoint Presentation</vt:lpstr>
      <vt:lpstr>PowerPoint Presentation</vt:lpstr>
      <vt:lpstr>Branding</vt:lpstr>
      <vt:lpstr>Localization</vt:lpstr>
      <vt:lpstr>Questions</vt:lpstr>
      <vt:lpstr>Color Guidelines (dark backgrounds)</vt:lpstr>
      <vt:lpstr>Color Consistency </vt:lpstr>
      <vt:lpstr>Type Treatment</vt:lpstr>
      <vt:lpstr>PowerPoint Presentation</vt:lpstr>
      <vt:lpstr>PowerPoint Presentation</vt:lpstr>
      <vt:lpstr>Usage  Examples</vt:lpstr>
      <vt:lpstr>Headline</vt:lpstr>
      <vt:lpstr>Insert bold statement, using accent colors. </vt:lpstr>
      <vt:lpstr>Insert bold statement, using accent colors. </vt:lpstr>
      <vt:lpstr>Insert bold statement, using accent colors.</vt:lpstr>
      <vt:lpstr>Insert bold statement, using accent colors.</vt:lpstr>
      <vt:lpstr>Headline </vt:lpstr>
      <vt:lpstr>Photography Examples</vt:lpstr>
      <vt:lpstr>Header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 &amp; Visual Style Samples</dc:title>
  <dc:creator>Franco, David</dc:creator>
  <cp:lastModifiedBy>Franco, David</cp:lastModifiedBy>
  <cp:revision>229</cp:revision>
  <dcterms:created xsi:type="dcterms:W3CDTF">2018-07-25T12:59:34Z</dcterms:created>
  <dcterms:modified xsi:type="dcterms:W3CDTF">2018-08-04T09:05:49Z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0x01010092BA2EAAD2A8D84C99E208EBB3CF8084</vt:lpwstr>
  </property>
  <property fmtid="{D5CDD505-2E9C-101B-9397-08002B2CF9AE}" pid="3" name="Order">
    <vt:r8>33900</vt:r8>
  </property>
  <property fmtid="{D5CDD505-2E9C-101B-9397-08002B2CF9AE}" pid="4" name="f3ef05008f5c47ed945cb3972d501d34">
    <vt:lpwstr>Global (All)|2653d4d8-fc9f-450e-8ead-a4fb4448f331</vt:lpwstr>
  </property>
  <property fmtid="{D5CDD505-2E9C-101B-9397-08002B2CF9AE}" pid="5" name="b5a8983b3d0a43298f04595197d676ef">
    <vt:lpwstr>Secondary|fe184a4a-0676-4fe8-b30e-fc872b7e68bd</vt:lpwstr>
  </property>
  <property fmtid="{D5CDD505-2E9C-101B-9397-08002B2CF9AE}" pid="6" name="TaxCatchAll">
    <vt:lpwstr>4;#English|ba47a43d-b3eb-4355-b2f6-475b364557e3;#3;#Global (All)|2653d4d8-fc9f-450e-8ead-a4fb4448f331;#2;#Secondary|fe184a4a-0676-4fe8-b30e-fc872b7e68bd;#1;#Company Data|5bab93c5-d04b-4c34-a019-2bb170cba85d</vt:lpwstr>
  </property>
  <property fmtid="{D5CDD505-2E9C-101B-9397-08002B2CF9AE}" pid="7" name="eac2fd8918474fbf8d5df3abf268b857">
    <vt:lpwstr>English|ba47a43d-b3eb-4355-b2f6-475b364557e3</vt:lpwstr>
  </property>
  <property fmtid="{D5CDD505-2E9C-101B-9397-08002B2CF9AE}" pid="8" name="iecab73df2ce4188937826d98af6841f">
    <vt:lpwstr>Company Data|5bab93c5-d04b-4c34-a019-2bb170cba85d</vt:lpwstr>
  </property>
  <property fmtid="{D5CDD505-2E9C-101B-9397-08002B2CF9AE}" pid="9" name="GEO">
    <vt:lpwstr>3;#Global (All)|2653d4d8-fc9f-450e-8ead-a4fb4448f331</vt:lpwstr>
  </property>
  <property fmtid="{D5CDD505-2E9C-101B-9397-08002B2CF9AE}" pid="10" name="RecordType">
    <vt:lpwstr>2;#Secondary|fe184a4a-0676-4fe8-b30e-fc872b7e68bd</vt:lpwstr>
  </property>
  <property fmtid="{D5CDD505-2E9C-101B-9397-08002B2CF9AE}" pid="11" name="Confidentiality">
    <vt:lpwstr>1;#Company Data|5bab93c5-d04b-4c34-a019-2bb170cba85d</vt:lpwstr>
  </property>
  <property fmtid="{D5CDD505-2E9C-101B-9397-08002B2CF9AE}" pid="12" name="_dlc_DocId">
    <vt:lpwstr>ME4JTN3FEFVX-1225302172-509</vt:lpwstr>
  </property>
  <property fmtid="{D5CDD505-2E9C-101B-9397-08002B2CF9AE}" pid="13" name="CALanguage">
    <vt:lpwstr>4;#English|ba47a43d-b3eb-4355-b2f6-475b364557e3</vt:lpwstr>
  </property>
  <property fmtid="{D5CDD505-2E9C-101B-9397-08002B2CF9AE}" pid="14" name="_dlc_DocIdItemGuid">
    <vt:lpwstr>3e3e0acc-4b43-4753-a9dd-5ae55c1e494d</vt:lpwstr>
  </property>
  <property fmtid="{D5CDD505-2E9C-101B-9397-08002B2CF9AE}" pid="15" name="_dlc_DocIdUrl">
    <vt:lpwstr>https://caone.sharepoint.com/sites/marketing/brandcenter/_layouts/15/DocIdRedir.aspx?ID=ME4JTN3FEFVX-1225302172-509, ME4JTN3FEFVX-1225302172-509</vt:lpwstr>
  </property>
</Properties>
</file>